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6.xml" ContentType="application/vnd.openxmlformats-officedocument.drawingml.chart+xml"/>
  <Override PartName="/ppt/notesSlides/notesSlide15.xml" ContentType="application/vnd.openxmlformats-officedocument.presentationml.notesSlide+xml"/>
  <Override PartName="/ppt/charts/chart7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8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9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0.xml" ContentType="application/vnd.openxmlformats-officedocument.drawingml.chart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258" r:id="rId4"/>
    <p:sldId id="259" r:id="rId5"/>
    <p:sldId id="273" r:id="rId6"/>
    <p:sldId id="261" r:id="rId7"/>
    <p:sldId id="274" r:id="rId8"/>
    <p:sldId id="267" r:id="rId9"/>
    <p:sldId id="275" r:id="rId10"/>
    <p:sldId id="276" r:id="rId11"/>
    <p:sldId id="277" r:id="rId12"/>
    <p:sldId id="278" r:id="rId13"/>
    <p:sldId id="279" r:id="rId14"/>
    <p:sldId id="281" r:id="rId15"/>
    <p:sldId id="283" r:id="rId16"/>
    <p:sldId id="284" r:id="rId17"/>
    <p:sldId id="316" r:id="rId18"/>
    <p:sldId id="322" r:id="rId19"/>
    <p:sldId id="323" r:id="rId20"/>
    <p:sldId id="287" r:id="rId21"/>
    <p:sldId id="286" r:id="rId22"/>
    <p:sldId id="269" r:id="rId23"/>
    <p:sldId id="324" r:id="rId24"/>
    <p:sldId id="325" r:id="rId25"/>
    <p:sldId id="297" r:id="rId26"/>
    <p:sldId id="303" r:id="rId27"/>
    <p:sldId id="299" r:id="rId28"/>
    <p:sldId id="318" r:id="rId29"/>
    <p:sldId id="319" r:id="rId30"/>
    <p:sldId id="272" r:id="rId31"/>
  </p:sldIdLst>
  <p:sldSz cx="9144000" cy="6858000" type="screen4x3"/>
  <p:notesSz cx="9874250" cy="679767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7853C-536D-4A76-A0AE-DD22124D55A5}" styleName="Styl z motywem 1 — Ak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Dochody - struktura</c:v>
                </c:pt>
              </c:strCache>
            </c:strRef>
          </c:tx>
          <c:dLbls>
            <c:dLbl>
              <c:idx val="0"/>
              <c:layout>
                <c:manualLayout>
                  <c:x val="-6.1933972967222098E-2"/>
                  <c:y val="-9.7514259779216447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fld id="{715A8C80-B8F8-4DDE-88E4-DEFC85CAEB3A}" type="PERCENTAGE">
                      <a:rPr lang="en-US" smtClean="0"/>
                      <a:pPr>
                        <a:defRPr/>
                      </a:pPr>
                      <a:t>[PROCENTOWE]</a:t>
                    </a:fld>
                    <a:endParaRPr lang="pl-PL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FC6-4895-A853-A2A7EE583771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15913256577894358"/>
                  <c:y val="3.5016469129692661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4A2-4030-A274-8C197192BCD8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0852687742793173E-2"/>
                  <c:y val="0.18427687327670664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4A2-4030-A274-8C197192BCD8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8958667963446613E-2"/>
                  <c:y val="-5.1806112452151783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4A2-4030-A274-8C197192BCD8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3.2591717681086283E-3"/>
                  <c:y val="-9.315379099292001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FC6-4895-A853-A2A7EE583771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7438394321534897E-2"/>
                  <c:y val="-4.3065606346769557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pl-PL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1FC6-4895-A853-A2A7EE58377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dochody własne</c:v>
                </c:pt>
                <c:pt idx="1">
                  <c:v>subwencje z budżetu państwa</c:v>
                </c:pt>
                <c:pt idx="2">
                  <c:v>dotacje i środki przeznaczone na cele bieżące</c:v>
                </c:pt>
                <c:pt idx="3">
                  <c:v>dochody ze sprzedaży majątku</c:v>
                </c:pt>
                <c:pt idx="4">
                  <c:v>dotacje i środki przeznaczone na inwestycje</c:v>
                </c:pt>
                <c:pt idx="5">
                  <c:v>dochody z tytułu przekształcenia prawa użytkowania wieczystego </c:v>
                </c:pt>
              </c:strCache>
            </c:strRef>
          </c:cat>
          <c:val>
            <c:numRef>
              <c:f>Arkusz1!$B$2:$B$7</c:f>
              <c:numCache>
                <c:formatCode>#,##0.00</c:formatCode>
                <c:ptCount val="6"/>
                <c:pt idx="0">
                  <c:v>38582189.140000001</c:v>
                </c:pt>
                <c:pt idx="1">
                  <c:v>20565492</c:v>
                </c:pt>
                <c:pt idx="2">
                  <c:v>31341505.370000001</c:v>
                </c:pt>
                <c:pt idx="3">
                  <c:v>1509384.05</c:v>
                </c:pt>
                <c:pt idx="4">
                  <c:v>7618265.9100000001</c:v>
                </c:pt>
                <c:pt idx="5">
                  <c:v>87770.36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FC6-4895-A853-A2A7EE58377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5172019493125999"/>
          <c:y val="8.0157918059609617E-2"/>
          <c:w val="0.33781721993224906"/>
          <c:h val="0.82163645327286872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21"/>
    </mc:Choice>
    <mc:Fallback>
      <c:style val="21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7975131233595801"/>
          <c:y val="8.0279739652740559E-2"/>
          <c:w val="0.75763199912511026"/>
          <c:h val="0.6363180041398918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Wykonanie 2020 r.</c:v>
                </c:pt>
              </c:strCache>
            </c:strRef>
          </c:tx>
          <c:invertIfNegative val="0"/>
          <c:cat>
            <c:strRef>
              <c:f>Arkusz1!$A$2:$A$3</c:f>
              <c:strCache>
                <c:ptCount val="2"/>
                <c:pt idx="0">
                  <c:v>wydatki bieżące</c:v>
                </c:pt>
                <c:pt idx="1">
                  <c:v>wydatki majątkowe</c:v>
                </c:pt>
              </c:strCache>
            </c:strRef>
          </c:cat>
          <c:val>
            <c:numRef>
              <c:f>Arkusz1!$B$2:$B$3</c:f>
              <c:numCache>
                <c:formatCode>#,##0.00</c:formatCode>
                <c:ptCount val="2"/>
                <c:pt idx="0">
                  <c:v>83520217.989999995</c:v>
                </c:pt>
                <c:pt idx="1">
                  <c:v>9787042.5199999996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915-4837-B2E5-10F835BD7CB9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Wykonanie 2019 r.</c:v>
                </c:pt>
              </c:strCache>
            </c:strRef>
          </c:tx>
          <c:invertIfNegative val="0"/>
          <c:cat>
            <c:strRef>
              <c:f>Arkusz1!$A$2:$A$3</c:f>
              <c:strCache>
                <c:ptCount val="2"/>
                <c:pt idx="0">
                  <c:v>wydatki bieżące</c:v>
                </c:pt>
                <c:pt idx="1">
                  <c:v>wydatki majątkowe</c:v>
                </c:pt>
              </c:strCache>
            </c:strRef>
          </c:cat>
          <c:val>
            <c:numRef>
              <c:f>Arkusz1!$C$2:$C$3</c:f>
              <c:numCache>
                <c:formatCode>#,##0.00</c:formatCode>
                <c:ptCount val="2"/>
                <c:pt idx="0">
                  <c:v>75790780.010000005</c:v>
                </c:pt>
                <c:pt idx="1">
                  <c:v>18735250.989999998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915-4837-B2E5-10F835BD7C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04798992"/>
        <c:axId val="404804480"/>
        <c:axId val="0"/>
      </c:bar3DChart>
      <c:catAx>
        <c:axId val="4047989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04804480"/>
        <c:crosses val="autoZero"/>
        <c:auto val="1"/>
        <c:lblAlgn val="ctr"/>
        <c:lblOffset val="100"/>
        <c:noMultiLvlLbl val="0"/>
      </c:catAx>
      <c:valAx>
        <c:axId val="404804480"/>
        <c:scaling>
          <c:orientation val="minMax"/>
        </c:scaling>
        <c:delete val="0"/>
        <c:axPos val="l"/>
        <c:majorGridlines/>
        <c:numFmt formatCode="#,##0.00\ &quot;zł&quot;" sourceLinked="0"/>
        <c:majorTickMark val="none"/>
        <c:minorTickMark val="none"/>
        <c:tickLblPos val="nextTo"/>
        <c:crossAx val="40479899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pl-PL" dirty="0"/>
              <a:t>Dochody podatkowe – porównanie z 2019</a:t>
            </a:r>
            <a:r>
              <a:rPr lang="pl-PL" baseline="0" dirty="0"/>
              <a:t> </a:t>
            </a:r>
            <a:r>
              <a:rPr lang="pl-PL" dirty="0"/>
              <a:t>r.</a:t>
            </a:r>
          </a:p>
          <a:p>
            <a:pPr>
              <a:defRPr/>
            </a:pPr>
            <a:endParaRPr lang="pl-PL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595691163604549"/>
          <c:y val="0.19187707213818345"/>
          <c:w val="0.76404308836395463"/>
          <c:h val="0.5538226015822804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Wykonanie na 31.12.2020</c:v>
                </c:pt>
              </c:strCache>
            </c:strRef>
          </c:tx>
          <c:invertIfNegative val="0"/>
          <c:cat>
            <c:strRef>
              <c:f>Arkusz1!$A$2:$A$8</c:f>
              <c:strCache>
                <c:ptCount val="7"/>
                <c:pt idx="0">
                  <c:v>udziały w podatku dochodowym od osób fizycznych  PIT</c:v>
                </c:pt>
                <c:pt idx="1">
                  <c:v>podatek od nieruchomości</c:v>
                </c:pt>
                <c:pt idx="2">
                  <c:v>podatek rolny</c:v>
                </c:pt>
                <c:pt idx="3">
                  <c:v>podatek od czynności cywilnoprawnych</c:v>
                </c:pt>
                <c:pt idx="4">
                  <c:v>wpływy z opłaty eksploatacyjnej</c:v>
                </c:pt>
                <c:pt idx="5">
                  <c:v>podatek od środków transportowych</c:v>
                </c:pt>
                <c:pt idx="6">
                  <c:v>udziały w podatku dochodowym od osób prawnych CIT</c:v>
                </c:pt>
              </c:strCache>
            </c:strRef>
          </c:cat>
          <c:val>
            <c:numRef>
              <c:f>Arkusz1!$B$2:$B$8</c:f>
              <c:numCache>
                <c:formatCode>#,##0.00</c:formatCode>
                <c:ptCount val="7"/>
                <c:pt idx="0">
                  <c:v>16038843</c:v>
                </c:pt>
                <c:pt idx="1">
                  <c:v>9923639.7100000009</c:v>
                </c:pt>
                <c:pt idx="2">
                  <c:v>3550417.95</c:v>
                </c:pt>
                <c:pt idx="3">
                  <c:v>761922.58</c:v>
                </c:pt>
                <c:pt idx="4">
                  <c:v>669397.53</c:v>
                </c:pt>
                <c:pt idx="5">
                  <c:v>584139.4</c:v>
                </c:pt>
                <c:pt idx="6">
                  <c:v>407267.77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743-407D-947A-345233DC832E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Wykonaniena 31.12.2019</c:v>
                </c:pt>
              </c:strCache>
            </c:strRef>
          </c:tx>
          <c:invertIfNegative val="0"/>
          <c:cat>
            <c:strRef>
              <c:f>Arkusz1!$A$2:$A$8</c:f>
              <c:strCache>
                <c:ptCount val="7"/>
                <c:pt idx="0">
                  <c:v>udziały w podatku dochodowym od osób fizycznych  PIT</c:v>
                </c:pt>
                <c:pt idx="1">
                  <c:v>podatek od nieruchomości</c:v>
                </c:pt>
                <c:pt idx="2">
                  <c:v>podatek rolny</c:v>
                </c:pt>
                <c:pt idx="3">
                  <c:v>podatek od czynności cywilnoprawnych</c:v>
                </c:pt>
                <c:pt idx="4">
                  <c:v>wpływy z opłaty eksploatacyjnej</c:v>
                </c:pt>
                <c:pt idx="5">
                  <c:v>podatek od środków transportowych</c:v>
                </c:pt>
                <c:pt idx="6">
                  <c:v>udziały w podatku dochodowym od osób prawnych CIT</c:v>
                </c:pt>
              </c:strCache>
            </c:strRef>
          </c:cat>
          <c:val>
            <c:numRef>
              <c:f>Arkusz1!$C$2:$C$8</c:f>
              <c:numCache>
                <c:formatCode>#,##0.00</c:formatCode>
                <c:ptCount val="7"/>
                <c:pt idx="0">
                  <c:v>15924203</c:v>
                </c:pt>
                <c:pt idx="1">
                  <c:v>9235351.6799999997</c:v>
                </c:pt>
                <c:pt idx="2">
                  <c:v>3206441.2</c:v>
                </c:pt>
                <c:pt idx="3">
                  <c:v>1038547.81</c:v>
                </c:pt>
                <c:pt idx="4">
                  <c:v>577384.80000000005</c:v>
                </c:pt>
                <c:pt idx="5">
                  <c:v>505866.51</c:v>
                </c:pt>
                <c:pt idx="6">
                  <c:v>268964.71000000002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743-407D-947A-345233DC83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13682336"/>
        <c:axId val="403145520"/>
        <c:axId val="0"/>
      </c:bar3DChart>
      <c:catAx>
        <c:axId val="3136823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03145520"/>
        <c:crosses val="autoZero"/>
        <c:auto val="1"/>
        <c:lblAlgn val="ctr"/>
        <c:lblOffset val="100"/>
        <c:noMultiLvlLbl val="0"/>
      </c:catAx>
      <c:valAx>
        <c:axId val="403145520"/>
        <c:scaling>
          <c:orientation val="minMax"/>
        </c:scaling>
        <c:delete val="0"/>
        <c:axPos val="l"/>
        <c:majorGridlines/>
        <c:numFmt formatCode="#,##0.00\ &quot;zł&quot;" sourceLinked="0"/>
        <c:majorTickMark val="none"/>
        <c:minorTickMark val="none"/>
        <c:tickLblPos val="nextTo"/>
        <c:crossAx val="31368233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aseline="0"/>
            </a:pPr>
            <a:endParaRPr lang="pl-PL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pl-PL" dirty="0"/>
              <a:t>Dochody podatkowe – porównanie z 2019 r.</a:t>
            </a:r>
          </a:p>
          <a:p>
            <a:pPr>
              <a:defRPr/>
            </a:pPr>
            <a:endParaRPr lang="pl-PL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0142093175853021"/>
          <c:y val="0.16628031826873038"/>
          <c:w val="0.78330129046369212"/>
          <c:h val="0.5763217464141412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Wykonanie na dzień 31.12.2020</c:v>
                </c:pt>
              </c:strCache>
            </c:strRef>
          </c:tx>
          <c:invertIfNegative val="0"/>
          <c:cat>
            <c:strRef>
              <c:f>Arkusz1!$A$2:$A$4</c:f>
              <c:strCache>
                <c:ptCount val="3"/>
                <c:pt idx="0">
                  <c:v>podatek leśny</c:v>
                </c:pt>
                <c:pt idx="1">
                  <c:v>Wpływy z opłaty skarbowej</c:v>
                </c:pt>
                <c:pt idx="2">
                  <c:v>Podatek dochodowy od osób fizycznych, opłacany w formie karty podatkowej</c:v>
                </c:pt>
              </c:strCache>
            </c:strRef>
          </c:cat>
          <c:val>
            <c:numRef>
              <c:f>Arkusz1!$B$2:$B$4</c:f>
              <c:numCache>
                <c:formatCode>#,##0.00</c:formatCode>
                <c:ptCount val="3"/>
                <c:pt idx="0">
                  <c:v>142837.19</c:v>
                </c:pt>
                <c:pt idx="1">
                  <c:v>66913.100000000006</c:v>
                </c:pt>
                <c:pt idx="2">
                  <c:v>20911.18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EE4-40FF-9995-64DFC72D7616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Wykonanie na dzień 31.12.2019</c:v>
                </c:pt>
              </c:strCache>
            </c:strRef>
          </c:tx>
          <c:invertIfNegative val="0"/>
          <c:cat>
            <c:strRef>
              <c:f>Arkusz1!$A$2:$A$4</c:f>
              <c:strCache>
                <c:ptCount val="3"/>
                <c:pt idx="0">
                  <c:v>podatek leśny</c:v>
                </c:pt>
                <c:pt idx="1">
                  <c:v>Wpływy z opłaty skarbowej</c:v>
                </c:pt>
                <c:pt idx="2">
                  <c:v>Podatek dochodowy od osób fizycznych, opłacany w formie karty podatkowej</c:v>
                </c:pt>
              </c:strCache>
            </c:strRef>
          </c:cat>
          <c:val>
            <c:numRef>
              <c:f>Arkusz1!$C$2:$C$4</c:f>
              <c:numCache>
                <c:formatCode>#,##0.00</c:formatCode>
                <c:ptCount val="3"/>
                <c:pt idx="0">
                  <c:v>138267.26999999999</c:v>
                </c:pt>
                <c:pt idx="1">
                  <c:v>77970.240000000005</c:v>
                </c:pt>
                <c:pt idx="2">
                  <c:v>31334.2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EE4-40FF-9995-64DFC72D76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03141600"/>
        <c:axId val="403145912"/>
        <c:axId val="0"/>
      </c:bar3DChart>
      <c:catAx>
        <c:axId val="403141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03145912"/>
        <c:crosses val="autoZero"/>
        <c:auto val="1"/>
        <c:lblAlgn val="ctr"/>
        <c:lblOffset val="100"/>
        <c:noMultiLvlLbl val="0"/>
      </c:catAx>
      <c:valAx>
        <c:axId val="403145912"/>
        <c:scaling>
          <c:orientation val="minMax"/>
        </c:scaling>
        <c:delete val="0"/>
        <c:axPos val="l"/>
        <c:majorGridlines/>
        <c:numFmt formatCode="#,##0.00\ &quot;zł&quot;" sourceLinked="0"/>
        <c:majorTickMark val="none"/>
        <c:minorTickMark val="none"/>
        <c:tickLblPos val="nextTo"/>
        <c:crossAx val="40314160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 baseline="0"/>
            </a:pPr>
            <a:endParaRPr lang="pl-PL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pl-PL" dirty="0"/>
              <a:t>Dochody podatkowe – porównanie z 2019 r.</a:t>
            </a:r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2035968941382331"/>
          <c:y val="0.10257851466796088"/>
          <c:w val="0.76436253280839894"/>
          <c:h val="0.5839212309743362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Wykonanie na 31.12.2020</c:v>
                </c:pt>
              </c:strCache>
            </c:strRef>
          </c:tx>
          <c:invertIfNegative val="0"/>
          <c:cat>
            <c:strRef>
              <c:f>Arkusz1!$A$2:$A$5</c:f>
              <c:strCache>
                <c:ptCount val="4"/>
                <c:pt idx="0">
                  <c:v>Skutki obniżenia górnych stawek podatków przez Radę Miejską</c:v>
                </c:pt>
                <c:pt idx="1">
                  <c:v>Skutki udzielonych ulg i zwolnień uchwałą Rady Miejskiej</c:v>
                </c:pt>
                <c:pt idx="2">
                  <c:v>Skutki decyzji wydanych przez organ podatkowy:      umorzenie zaległości podatkowych            </c:v>
                </c:pt>
                <c:pt idx="3">
                  <c:v>Skutki decyzji wydanych przez organ podatkowy: rozłożenie na raty, odroczenie terminu płatności</c:v>
                </c:pt>
              </c:strCache>
            </c:strRef>
          </c:cat>
          <c:val>
            <c:numRef>
              <c:f>Arkusz1!$B$2:$B$5</c:f>
              <c:numCache>
                <c:formatCode>#,##0.00</c:formatCode>
                <c:ptCount val="4"/>
                <c:pt idx="0">
                  <c:v>3110888.29</c:v>
                </c:pt>
                <c:pt idx="1">
                  <c:v>276947.61</c:v>
                </c:pt>
                <c:pt idx="2">
                  <c:v>65253.05</c:v>
                </c:pt>
                <c:pt idx="3">
                  <c:v>3780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181-4DD7-8193-E8F827062F9D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Wykonanie na 31.12.2019</c:v>
                </c:pt>
              </c:strCache>
            </c:strRef>
          </c:tx>
          <c:invertIfNegative val="0"/>
          <c:cat>
            <c:strRef>
              <c:f>Arkusz1!$A$2:$A$5</c:f>
              <c:strCache>
                <c:ptCount val="4"/>
                <c:pt idx="0">
                  <c:v>Skutki obniżenia górnych stawek podatków przez Radę Miejską</c:v>
                </c:pt>
                <c:pt idx="1">
                  <c:v>Skutki udzielonych ulg i zwolnień uchwałą Rady Miejskiej</c:v>
                </c:pt>
                <c:pt idx="2">
                  <c:v>Skutki decyzji wydanych przez organ podatkowy:      umorzenie zaległości podatkowych            </c:v>
                </c:pt>
                <c:pt idx="3">
                  <c:v>Skutki decyzji wydanych przez organ podatkowy: rozłożenie na raty, odroczenie terminu płatności</c:v>
                </c:pt>
              </c:strCache>
            </c:strRef>
          </c:cat>
          <c:val>
            <c:numRef>
              <c:f>Arkusz1!$C$2:$C$5</c:f>
              <c:numCache>
                <c:formatCode>#,##0.00</c:formatCode>
                <c:ptCount val="4"/>
                <c:pt idx="0">
                  <c:v>3433988.53</c:v>
                </c:pt>
                <c:pt idx="1">
                  <c:v>135217.60999999999</c:v>
                </c:pt>
                <c:pt idx="2">
                  <c:v>62429.35</c:v>
                </c:pt>
                <c:pt idx="3">
                  <c:v>61958.69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181-4DD7-8193-E8F827062F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03145128"/>
        <c:axId val="403140032"/>
        <c:axId val="0"/>
      </c:bar3DChart>
      <c:catAx>
        <c:axId val="403145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03140032"/>
        <c:crosses val="autoZero"/>
        <c:auto val="1"/>
        <c:lblAlgn val="ctr"/>
        <c:lblOffset val="100"/>
        <c:noMultiLvlLbl val="0"/>
      </c:catAx>
      <c:valAx>
        <c:axId val="403140032"/>
        <c:scaling>
          <c:orientation val="minMax"/>
        </c:scaling>
        <c:delete val="0"/>
        <c:axPos val="l"/>
        <c:majorGridlines/>
        <c:numFmt formatCode="#,##0.00\ &quot;zł&quot;" sourceLinked="0"/>
        <c:majorTickMark val="none"/>
        <c:minorTickMark val="none"/>
        <c:tickLblPos val="nextTo"/>
        <c:crossAx val="40314512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aseline="0"/>
            </a:pPr>
            <a:endParaRPr lang="pl-PL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pl-PL" dirty="0"/>
              <a:t>Dochody podatkowe – porównanie z 2019 r.</a:t>
            </a:r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2067913385826773"/>
          <c:y val="0.10198665791520244"/>
          <c:w val="0.76404308836395463"/>
          <c:h val="0.6721526555528919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Wykonanie na 31.12.2020</c:v>
                </c:pt>
              </c:strCache>
            </c:strRef>
          </c:tx>
          <c:invertIfNegative val="0"/>
          <c:cat>
            <c:strRef>
              <c:f>Arkusz1!$A$2:$A$3</c:f>
              <c:strCache>
                <c:ptCount val="2"/>
                <c:pt idx="0">
                  <c:v>Należne dochody podatkowe przypadające na mieszkańca(liczba mieszkańców na dzień 31.12.2020r. 18.904; na dzień 31.12.2019r. -19.087</c:v>
                </c:pt>
                <c:pt idx="1">
                  <c:v>Uzyskane dochody podatkowe przypadające na mieszkańca </c:v>
                </c:pt>
              </c:strCache>
            </c:strRef>
          </c:cat>
          <c:val>
            <c:numRef>
              <c:f>Arkusz1!$B$2:$B$3</c:f>
              <c:numCache>
                <c:formatCode>#,##0.00</c:formatCode>
                <c:ptCount val="2"/>
                <c:pt idx="0">
                  <c:v>1884.22</c:v>
                </c:pt>
                <c:pt idx="1">
                  <c:v>1701.56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D64-4C37-9A10-E271D640A434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Wykonanie na 31.12.2019</c:v>
                </c:pt>
              </c:strCache>
            </c:strRef>
          </c:tx>
          <c:invertIfNegative val="0"/>
          <c:cat>
            <c:strRef>
              <c:f>Arkusz1!$A$2:$A$3</c:f>
              <c:strCache>
                <c:ptCount val="2"/>
                <c:pt idx="0">
                  <c:v>Należne dochody podatkowe przypadające na mieszkańca(liczba mieszkańców na dzień 31.12.2020r. 18.904; na dzień 31.12.2019r. -19.087</c:v>
                </c:pt>
                <c:pt idx="1">
                  <c:v>Uzyskane dochody podatkowe przypadające na mieszkańca </c:v>
                </c:pt>
              </c:strCache>
            </c:strRef>
          </c:cat>
          <c:val>
            <c:numRef>
              <c:f>Arkusz1!$C$2:$C$3</c:f>
              <c:numCache>
                <c:formatCode>#,##0.00</c:formatCode>
                <c:ptCount val="2"/>
                <c:pt idx="0">
                  <c:v>1814.64</c:v>
                </c:pt>
                <c:pt idx="1">
                  <c:v>1565.32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D64-4C37-9A10-E271D640A4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03140816"/>
        <c:axId val="403141208"/>
        <c:axId val="0"/>
      </c:bar3DChart>
      <c:catAx>
        <c:axId val="403140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03141208"/>
        <c:crosses val="autoZero"/>
        <c:auto val="1"/>
        <c:lblAlgn val="ctr"/>
        <c:lblOffset val="100"/>
        <c:noMultiLvlLbl val="0"/>
      </c:catAx>
      <c:valAx>
        <c:axId val="403141208"/>
        <c:scaling>
          <c:orientation val="minMax"/>
        </c:scaling>
        <c:delete val="0"/>
        <c:axPos val="l"/>
        <c:majorGridlines/>
        <c:numFmt formatCode="#,##0.00\ &quot;zł&quot;" sourceLinked="0"/>
        <c:majorTickMark val="none"/>
        <c:minorTickMark val="none"/>
        <c:tickLblPos val="nextTo"/>
        <c:crossAx val="40314081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aseline="0"/>
            </a:pPr>
            <a:endParaRPr lang="pl-PL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7092374526691934"/>
          <c:y val="0.28037294797932499"/>
          <c:w val="0.7101959071942836"/>
          <c:h val="0.6965310732669916"/>
        </c:manualLayout>
      </c:layout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explosion val="62"/>
          <c:dPt>
            <c:idx val="6"/>
            <c:bubble3D val="0"/>
            <c:explosion val="31"/>
            <c:extLst xmlns:c16r2="http://schemas.microsoft.com/office/drawing/2015/06/chart">
              <c:ext xmlns:c16="http://schemas.microsoft.com/office/drawing/2014/chart" uri="{C3380CC4-5D6E-409C-BE32-E72D297353CC}">
                <c16:uniqueId val="{00000000-1714-478F-B5CD-5E879B8618E5}"/>
              </c:ext>
            </c:extLst>
          </c:dPt>
          <c:dLbls>
            <c:dLbl>
              <c:idx val="0"/>
              <c:layout>
                <c:manualLayout>
                  <c:x val="-2.6369451663840641E-2"/>
                  <c:y val="-0.19901260971003226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Rolnictwo i łowiectwo; </a:t>
                    </a:r>
                    <a:br>
                      <a:rPr lang="pl-PL" dirty="0"/>
                    </a:br>
                    <a:r>
                      <a:rPr lang="pl-PL" dirty="0"/>
                      <a:t>1</a:t>
                    </a:r>
                    <a:r>
                      <a:rPr lang="pl-PL" baseline="0" dirty="0"/>
                      <a:t> 940 054,08</a:t>
                    </a:r>
                    <a:r>
                      <a:rPr lang="pl-PL" dirty="0"/>
                      <a:t>zł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E8D-4B65-A2E1-51450E1D816E}"/>
                </c:ext>
                <c:ext xmlns:c15="http://schemas.microsoft.com/office/drawing/2012/chart" uri="{CE6537A1-D6FC-4f65-9D91-7224C49458BB}">
                  <c15:layout>
                    <c:manualLayout>
                      <c:w val="0.13816793580312567"/>
                      <c:h val="0.11912284217097571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7.1757168147072906E-2"/>
                  <c:y val="-0.24283512149443723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Transport i łączność; </a:t>
                    </a:r>
                    <a:br>
                      <a:rPr lang="pl-PL" dirty="0"/>
                    </a:br>
                    <a:r>
                      <a:rPr lang="pl-PL" dirty="0"/>
                      <a:t>595</a:t>
                    </a:r>
                    <a:r>
                      <a:rPr lang="pl-PL" baseline="0" dirty="0"/>
                      <a:t> 393,62zł</a:t>
                    </a:r>
                  </a:p>
                  <a:p>
                    <a:r>
                      <a:rPr lang="pl-PL" dirty="0"/>
                      <a:t> 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1714-478F-B5CD-5E879B8618E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7096488368323401E-2"/>
                  <c:y val="-3.8092328365631332E-2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Gospodarka mieszkaniowa; </a:t>
                    </a:r>
                    <a:br>
                      <a:rPr lang="pl-PL" dirty="0"/>
                    </a:br>
                    <a:r>
                      <a:rPr lang="pl-PL" dirty="0"/>
                      <a:t>2</a:t>
                    </a:r>
                    <a:r>
                      <a:rPr lang="pl-PL" baseline="0" dirty="0"/>
                      <a:t> 281 169,29</a:t>
                    </a:r>
                    <a:r>
                      <a:rPr lang="pl-PL" dirty="0"/>
                      <a:t> zł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1714-478F-B5CD-5E879B8618E5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5106581964481163E-2"/>
                  <c:y val="-0.28779540368530482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Administracja publiczna; </a:t>
                    </a:r>
                    <a:br>
                      <a:rPr lang="pl-PL" dirty="0"/>
                    </a:br>
                    <a:r>
                      <a:rPr lang="pl-PL" dirty="0"/>
                      <a:t>6</a:t>
                    </a:r>
                    <a:r>
                      <a:rPr lang="pl-PL" baseline="0" dirty="0"/>
                      <a:t> 468 942,72</a:t>
                    </a:r>
                    <a:r>
                      <a:rPr lang="pl-PL" dirty="0"/>
                      <a:t> zł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1714-478F-B5CD-5E879B8618E5}"/>
                </c:ext>
                <c:ext xmlns:c15="http://schemas.microsoft.com/office/drawing/2012/chart" uri="{CE6537A1-D6FC-4f65-9D91-7224C49458BB}">
                  <c15:layout>
                    <c:manualLayout>
                      <c:w val="0.19274133475151212"/>
                      <c:h val="0.14011918649250613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1.445649936892152E-3"/>
                  <c:y val="-0.15127039455933497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Bezpieczeństwo publiczne i ochrona przeciwpożarowa;</a:t>
                    </a:r>
                  </a:p>
                  <a:p>
                    <a:r>
                      <a:rPr lang="pl-PL" dirty="0"/>
                      <a:t>847</a:t>
                    </a:r>
                    <a:r>
                      <a:rPr lang="pl-PL" baseline="0" dirty="0"/>
                      <a:t> 276,66</a:t>
                    </a:r>
                    <a:r>
                      <a:rPr lang="pl-PL" dirty="0"/>
                      <a:t> zł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714-478F-B5CD-5E879B8618E5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4.4808318201438454E-3"/>
                  <c:y val="0.14501249199824359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Obsługa długu publicznego; </a:t>
                    </a:r>
                    <a:br>
                      <a:rPr lang="pl-PL" dirty="0"/>
                    </a:br>
                    <a:r>
                      <a:rPr lang="pl-PL" dirty="0"/>
                      <a:t>60</a:t>
                    </a:r>
                    <a:r>
                      <a:rPr lang="pl-PL" baseline="0" dirty="0"/>
                      <a:t> 511,04</a:t>
                    </a:r>
                    <a:r>
                      <a:rPr lang="pl-PL" dirty="0"/>
                      <a:t> zł</a:t>
                    </a:r>
                  </a:p>
                  <a:p>
                    <a:endParaRPr lang="pl-PL" dirty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1714-478F-B5CD-5E879B8618E5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2.8157732018846828E-2"/>
                  <c:y val="0.11308482258585011"/>
                </c:manualLayout>
              </c:layout>
              <c:tx>
                <c:rich>
                  <a:bodyPr/>
                  <a:lstStyle/>
                  <a:p>
                    <a:r>
                      <a:rPr lang="pl-PL" sz="1500" dirty="0"/>
                      <a:t>Oświata i wychowanie i Edukacyjna opieka wychowawcza</a:t>
                    </a:r>
                    <a:r>
                      <a:rPr lang="pl-PL" sz="1500" baseline="0" dirty="0"/>
                      <a:t>              </a:t>
                    </a:r>
                    <a:r>
                      <a:rPr lang="pl-PL" sz="1500" dirty="0"/>
                      <a:t> z obsługą  administracyjną</a:t>
                    </a:r>
                    <a:br>
                      <a:rPr lang="pl-PL" sz="1500" dirty="0"/>
                    </a:br>
                    <a:r>
                      <a:rPr lang="pl-PL" sz="1500" dirty="0"/>
                      <a:t>29</a:t>
                    </a:r>
                    <a:r>
                      <a:rPr lang="pl-PL" sz="1500" baseline="0" dirty="0"/>
                      <a:t> 079 511,20</a:t>
                    </a:r>
                    <a:r>
                      <a:rPr lang="pl-PL" sz="1500" dirty="0"/>
                      <a:t> zł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714-478F-B5CD-5E879B8618E5}"/>
                </c:ext>
                <c:ext xmlns:c15="http://schemas.microsoft.com/office/drawing/2012/chart" uri="{CE6537A1-D6FC-4f65-9D91-7224C49458BB}">
                  <c15:layout>
                    <c:manualLayout>
                      <c:w val="0.22093150852091115"/>
                      <c:h val="0.22410456377862778"/>
                    </c:manualLayout>
                  </c15:layout>
                </c:ext>
              </c:extLst>
            </c:dLbl>
            <c:dLbl>
              <c:idx val="7"/>
              <c:layout>
                <c:manualLayout>
                  <c:x val="-4.9512941185041511E-3"/>
                  <c:y val="3.8053146211267576E-2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Ochrona zdrowia;</a:t>
                    </a:r>
                  </a:p>
                  <a:p>
                    <a:r>
                      <a:rPr lang="pl-PL" dirty="0"/>
                      <a:t>412</a:t>
                    </a:r>
                    <a:r>
                      <a:rPr lang="pl-PL" baseline="0" dirty="0"/>
                      <a:t> 400,06</a:t>
                    </a:r>
                    <a:r>
                      <a:rPr lang="pl-PL" dirty="0"/>
                      <a:t> zł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1714-478F-B5CD-5E879B8618E5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4.3777012025986196E-3"/>
                  <c:y val="2.9463822802757368E-2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Pomoc  społeczna i Rodzina; </a:t>
                    </a:r>
                    <a:br>
                      <a:rPr lang="pl-PL" dirty="0"/>
                    </a:br>
                    <a:r>
                      <a:rPr lang="pl-PL" dirty="0"/>
                      <a:t>31</a:t>
                    </a:r>
                    <a:r>
                      <a:rPr lang="pl-PL" baseline="0" dirty="0"/>
                      <a:t> 730 898,26</a:t>
                    </a:r>
                    <a:r>
                      <a:rPr lang="pl-PL" dirty="0"/>
                      <a:t> zł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1714-478F-B5CD-5E879B8618E5}"/>
                </c:ext>
                <c:ext xmlns:c15="http://schemas.microsoft.com/office/drawing/2012/chart" uri="{CE6537A1-D6FC-4f65-9D91-7224C49458BB}">
                  <c15:layout>
                    <c:manualLayout>
                      <c:w val="0.18995111654260638"/>
                      <c:h val="0.15061735865327133"/>
                    </c:manualLayout>
                  </c15:layout>
                </c:ext>
              </c:extLst>
            </c:dLbl>
            <c:dLbl>
              <c:idx val="9"/>
              <c:layout>
                <c:manualLayout>
                  <c:x val="-0.17664282748182825"/>
                  <c:y val="3.3930753725776502E-2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Gospodarka komunalna i ochrona środowiska; </a:t>
                    </a:r>
                    <a:br>
                      <a:rPr lang="pl-PL" dirty="0"/>
                    </a:br>
                    <a:r>
                      <a:rPr lang="pl-PL" dirty="0" smtClean="0"/>
                      <a:t>5</a:t>
                    </a:r>
                    <a:r>
                      <a:rPr lang="pl-PL" baseline="0" dirty="0" smtClean="0"/>
                      <a:t> 721 435,95</a:t>
                    </a:r>
                    <a:r>
                      <a:rPr lang="pl-PL" dirty="0" smtClean="0"/>
                      <a:t> </a:t>
                    </a:r>
                    <a:r>
                      <a:rPr lang="pl-PL" dirty="0"/>
                      <a:t>zł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1714-478F-B5CD-5E879B8618E5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0.25594947555918196"/>
                  <c:y val="-0.15579072563365967"/>
                </c:manualLayout>
              </c:layout>
              <c:tx>
                <c:rich>
                  <a:bodyPr/>
                  <a:lstStyle/>
                  <a:p>
                    <a:r>
                      <a:rPr lang="pl-PL" sz="1500" b="1" i="0" baseline="0" dirty="0"/>
                      <a:t>K</a:t>
                    </a:r>
                    <a:r>
                      <a:rPr lang="pl-PL" dirty="0"/>
                      <a:t>ultura i ochrona dziedzictwa narodowego; </a:t>
                    </a:r>
                    <a:br>
                      <a:rPr lang="pl-PL" dirty="0"/>
                    </a:br>
                    <a:r>
                      <a:rPr lang="pl-PL" dirty="0"/>
                      <a:t>2</a:t>
                    </a:r>
                    <a:r>
                      <a:rPr lang="pl-PL" baseline="0" dirty="0"/>
                      <a:t> 662 377,28</a:t>
                    </a:r>
                    <a:r>
                      <a:rPr lang="pl-PL" dirty="0"/>
                      <a:t> zł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1714-478F-B5CD-5E879B8618E5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5.9317065863355799E-2"/>
                  <c:y val="-0.11768946968855312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Kultura fizyczna;</a:t>
                    </a:r>
                  </a:p>
                  <a:p>
                    <a:r>
                      <a:rPr lang="pl-PL" dirty="0"/>
                      <a:t>1</a:t>
                    </a:r>
                    <a:r>
                      <a:rPr lang="pl-PL" baseline="0" dirty="0"/>
                      <a:t> 466 236,51</a:t>
                    </a:r>
                    <a:r>
                      <a:rPr lang="pl-PL" dirty="0"/>
                      <a:t> zł 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1714-478F-B5CD-5E879B8618E5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1714-478F-B5CD-5E879B8618E5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7.9705966185906526E-3"/>
                  <c:y val="-7.314250136228248E-2"/>
                </c:manualLayout>
              </c:layout>
              <c:tx>
                <c:rich>
                  <a:bodyPr/>
                  <a:lstStyle/>
                  <a:p>
                    <a:r>
                      <a:rPr lang="pl-PL" dirty="0"/>
                      <a:t>Inne</a:t>
                    </a:r>
                    <a:r>
                      <a:rPr lang="pl-PL" baseline="0" dirty="0"/>
                      <a:t> wydatki</a:t>
                    </a:r>
                    <a:r>
                      <a:rPr lang="pl-PL" dirty="0"/>
                      <a:t>;</a:t>
                    </a:r>
                  </a:p>
                  <a:p>
                    <a:r>
                      <a:rPr lang="pl-PL" dirty="0"/>
                      <a:t>522</a:t>
                    </a:r>
                    <a:r>
                      <a:rPr lang="pl-PL" baseline="0" dirty="0"/>
                      <a:t> 911</a:t>
                    </a:r>
                    <a:r>
                      <a:rPr lang="pl-PL" dirty="0"/>
                      <a:t> zł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1714-478F-B5CD-5E879B8618E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 i="0" baseline="0">
                    <a:latin typeface="Times New Roman" pitchFamily="18" charset="0"/>
                  </a:defRPr>
                </a:pPr>
                <a:endParaRPr lang="pl-PL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Arkusz1!$A$2:$A$14</c:f>
              <c:strCache>
                <c:ptCount val="13"/>
                <c:pt idx="0">
                  <c:v>Rolnictwo i łowiectwo</c:v>
                </c:pt>
                <c:pt idx="1">
                  <c:v>Transport i łączność</c:v>
                </c:pt>
                <c:pt idx="2">
                  <c:v>Gospodarka mieszkaniowa</c:v>
                </c:pt>
                <c:pt idx="3">
                  <c:v>Administracja publiczna</c:v>
                </c:pt>
                <c:pt idx="4">
                  <c:v>Bezpieczeństwo publiczne i ochrona przeciwpożarowa</c:v>
                </c:pt>
                <c:pt idx="5">
                  <c:v>Obsługa długu publicznego</c:v>
                </c:pt>
                <c:pt idx="6">
                  <c:v>Oświata</c:v>
                </c:pt>
                <c:pt idx="7">
                  <c:v>Ochrona zdrowia</c:v>
                </c:pt>
                <c:pt idx="8">
                  <c:v>Pomoc społeczna i Rodzina</c:v>
                </c:pt>
                <c:pt idx="9">
                  <c:v>Gospodarka komunalna i ochrona środowiska</c:v>
                </c:pt>
                <c:pt idx="10">
                  <c:v>Kultura i ochrona dziedzictwa narodowego</c:v>
                </c:pt>
                <c:pt idx="11">
                  <c:v>Kultura fizyczna </c:v>
                </c:pt>
                <c:pt idx="12">
                  <c:v>Pozostałe</c:v>
                </c:pt>
              </c:strCache>
            </c:strRef>
          </c:cat>
          <c:val>
            <c:numRef>
              <c:f>Arkusz1!$B$2:$B$14</c:f>
              <c:numCache>
                <c:formatCode>#,##0.00</c:formatCode>
                <c:ptCount val="13"/>
                <c:pt idx="0">
                  <c:v>1940054.08</c:v>
                </c:pt>
                <c:pt idx="1">
                  <c:v>595393.62</c:v>
                </c:pt>
                <c:pt idx="2">
                  <c:v>2281169.29</c:v>
                </c:pt>
                <c:pt idx="3">
                  <c:v>6468942.7199999997</c:v>
                </c:pt>
                <c:pt idx="4">
                  <c:v>847276.66</c:v>
                </c:pt>
                <c:pt idx="5">
                  <c:v>60511.040000000001</c:v>
                </c:pt>
                <c:pt idx="6">
                  <c:v>29079511.199999999</c:v>
                </c:pt>
                <c:pt idx="7">
                  <c:v>412400.06</c:v>
                </c:pt>
                <c:pt idx="8">
                  <c:v>31730898.260000002</c:v>
                </c:pt>
                <c:pt idx="9">
                  <c:v>5721435.9500000002</c:v>
                </c:pt>
                <c:pt idx="10">
                  <c:v>2662377.2799999998</c:v>
                </c:pt>
                <c:pt idx="11">
                  <c:v>1466236.51</c:v>
                </c:pt>
                <c:pt idx="12" formatCode="#\ ##0\ &quot;zł&quot;">
                  <c:v>254011.32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1714-478F-B5CD-5E879B8618E5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pl-PL" b="1" dirty="0"/>
              <a:t>Wydatki bieżące – struktura według grup</a:t>
            </a:r>
            <a:r>
              <a:rPr lang="pl-PL" b="1" baseline="0" dirty="0"/>
              <a:t> wydatków</a:t>
            </a:r>
            <a:endParaRPr lang="pl-PL" b="1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wykonanie na 31.12.2020</c:v>
                </c:pt>
              </c:strCache>
            </c:strRef>
          </c:tx>
          <c:invertIfNegative val="0"/>
          <c:cat>
            <c:strRef>
              <c:f>Arkusz1!$A$2:$A$8</c:f>
              <c:strCache>
                <c:ptCount val="7"/>
                <c:pt idx="0">
                  <c:v>wynagrodzenia i składki od nich naliczane</c:v>
                </c:pt>
                <c:pt idx="1">
                  <c:v>wydatki związane z realizacją zadań statutowych jednostki</c:v>
                </c:pt>
                <c:pt idx="2">
                  <c:v>dotacje na zadania bieżące dla jednostek sektora finansów publicznych</c:v>
                </c:pt>
                <c:pt idx="3">
                  <c:v>dotacje na zadania bieżące dla jednostek spoza sektora finansów publicznych</c:v>
                </c:pt>
                <c:pt idx="4">
                  <c:v>świadczenia na rzecz osób fizycznych</c:v>
                </c:pt>
                <c:pt idx="5">
                  <c:v>wydatki na programy UE</c:v>
                </c:pt>
                <c:pt idx="6">
                  <c:v>Wydatki na obsługę długu</c:v>
                </c:pt>
              </c:strCache>
            </c:strRef>
          </c:cat>
          <c:val>
            <c:numRef>
              <c:f>Arkusz1!$B$2:$B$8</c:f>
              <c:numCache>
                <c:formatCode>#,##0.00</c:formatCode>
                <c:ptCount val="7"/>
                <c:pt idx="0">
                  <c:v>30400627.41</c:v>
                </c:pt>
                <c:pt idx="1">
                  <c:v>18342125.57</c:v>
                </c:pt>
                <c:pt idx="2">
                  <c:v>3190580.8</c:v>
                </c:pt>
                <c:pt idx="3">
                  <c:v>3415890.43</c:v>
                </c:pt>
                <c:pt idx="4">
                  <c:v>27946182.739999998</c:v>
                </c:pt>
                <c:pt idx="5">
                  <c:v>164300</c:v>
                </c:pt>
                <c:pt idx="6">
                  <c:v>60511.040000000001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F33-45DE-AB71-31E0EA3A0C70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wykonanie na 31.12.2019</c:v>
                </c:pt>
              </c:strCache>
            </c:strRef>
          </c:tx>
          <c:invertIfNegative val="0"/>
          <c:cat>
            <c:strRef>
              <c:f>Arkusz1!$A$2:$A$8</c:f>
              <c:strCache>
                <c:ptCount val="7"/>
                <c:pt idx="0">
                  <c:v>wynagrodzenia i składki od nich naliczane</c:v>
                </c:pt>
                <c:pt idx="1">
                  <c:v>wydatki związane z realizacją zadań statutowych jednostki</c:v>
                </c:pt>
                <c:pt idx="2">
                  <c:v>dotacje na zadania bieżące dla jednostek sektora finansów publicznych</c:v>
                </c:pt>
                <c:pt idx="3">
                  <c:v>dotacje na zadania bieżące dla jednostek spoza sektora finansów publicznych</c:v>
                </c:pt>
                <c:pt idx="4">
                  <c:v>świadczenia na rzecz osób fizycznych</c:v>
                </c:pt>
                <c:pt idx="5">
                  <c:v>wydatki na programy UE</c:v>
                </c:pt>
                <c:pt idx="6">
                  <c:v>Wydatki na obsługę długu</c:v>
                </c:pt>
              </c:strCache>
            </c:strRef>
          </c:cat>
          <c:val>
            <c:numRef>
              <c:f>Arkusz1!$C$2:$C$8</c:f>
              <c:numCache>
                <c:formatCode>#,##0.00</c:formatCode>
                <c:ptCount val="7"/>
                <c:pt idx="0">
                  <c:v>29348459.199999999</c:v>
                </c:pt>
                <c:pt idx="1">
                  <c:v>16909011.350000001</c:v>
                </c:pt>
                <c:pt idx="2">
                  <c:v>3000598.81</c:v>
                </c:pt>
                <c:pt idx="3">
                  <c:v>3013823.74</c:v>
                </c:pt>
                <c:pt idx="4">
                  <c:v>23343602.719999999</c:v>
                </c:pt>
                <c:pt idx="5">
                  <c:v>120902.76</c:v>
                </c:pt>
                <c:pt idx="6">
                  <c:v>54381.43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F33-45DE-AB71-31E0EA3A0C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03143560"/>
        <c:axId val="403144344"/>
        <c:axId val="0"/>
      </c:bar3DChart>
      <c:catAx>
        <c:axId val="4031435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03144344"/>
        <c:crosses val="autoZero"/>
        <c:auto val="1"/>
        <c:lblAlgn val="ctr"/>
        <c:lblOffset val="100"/>
        <c:noMultiLvlLbl val="0"/>
      </c:catAx>
      <c:valAx>
        <c:axId val="403144344"/>
        <c:scaling>
          <c:orientation val="minMax"/>
        </c:scaling>
        <c:delete val="0"/>
        <c:axPos val="l"/>
        <c:majorGridlines/>
        <c:numFmt formatCode="#,##0.00\ &quot;zł&quot;" sourceLinked="0"/>
        <c:majorTickMark val="none"/>
        <c:minorTickMark val="none"/>
        <c:tickLblPos val="nextTo"/>
        <c:crossAx val="40314356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baseline="0"/>
            </a:pPr>
            <a:endParaRPr lang="pl-PL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21"/>
    </mc:Choice>
    <mc:Fallback>
      <c:style val="21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9262620297462815"/>
          <c:y val="0.10524726053830276"/>
          <c:w val="0.78792935258092811"/>
          <c:h val="0.58532166016641429"/>
        </c:manualLayout>
      </c:layout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04805264"/>
        <c:axId val="404801344"/>
        <c:axId val="0"/>
      </c:bar3DChart>
      <c:catAx>
        <c:axId val="4048052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04801344"/>
        <c:crosses val="autoZero"/>
        <c:auto val="1"/>
        <c:lblAlgn val="ctr"/>
        <c:lblOffset val="100"/>
        <c:noMultiLvlLbl val="0"/>
      </c:catAx>
      <c:valAx>
        <c:axId val="404801344"/>
        <c:scaling>
          <c:orientation val="minMax"/>
        </c:scaling>
        <c:delete val="0"/>
        <c:axPos val="l"/>
        <c:majorGridlines/>
        <c:numFmt formatCode="#,##0.00\ &quot;zł&quot;" sourceLinked="0"/>
        <c:majorTickMark val="none"/>
        <c:minorTickMark val="none"/>
        <c:tickLblPos val="nextTo"/>
        <c:crossAx val="40480526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 baseline="0"/>
            </a:pPr>
            <a:endParaRPr lang="pl-PL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21"/>
    </mc:Choice>
    <mc:Fallback>
      <c:style val="21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9262620297462815"/>
          <c:y val="0.10524726053830276"/>
          <c:w val="0.78792935258092811"/>
          <c:h val="0.58532166016641429"/>
        </c:manualLayout>
      </c:layout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04806440"/>
        <c:axId val="404800168"/>
        <c:axId val="0"/>
      </c:bar3DChart>
      <c:catAx>
        <c:axId val="4048064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04800168"/>
        <c:crosses val="autoZero"/>
        <c:auto val="1"/>
        <c:lblAlgn val="ctr"/>
        <c:lblOffset val="100"/>
        <c:noMultiLvlLbl val="0"/>
      </c:catAx>
      <c:valAx>
        <c:axId val="404800168"/>
        <c:scaling>
          <c:orientation val="minMax"/>
        </c:scaling>
        <c:delete val="0"/>
        <c:axPos val="l"/>
        <c:majorGridlines/>
        <c:numFmt formatCode="#,##0.00\ &quot;zł&quot;" sourceLinked="0"/>
        <c:majorTickMark val="none"/>
        <c:minorTickMark val="none"/>
        <c:tickLblPos val="nextTo"/>
        <c:crossAx val="40480644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 baseline="0"/>
            </a:pPr>
            <a:endParaRPr lang="pl-PL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9918" cy="3409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5592027" y="0"/>
            <a:ext cx="4279918" cy="3409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8DC751-ED0F-4DB4-916F-716A6BE99D17}" type="datetimeFigureOut">
              <a:rPr lang="pl-PL" smtClean="0"/>
              <a:pPr/>
              <a:t>17-06-2021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6456699"/>
            <a:ext cx="4279918" cy="34097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5592027" y="6456699"/>
            <a:ext cx="4279918" cy="34097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CDAC1-5FE0-4404-975C-FB39CADAD16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767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27884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593126" y="0"/>
            <a:ext cx="427884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9AC40-CF6C-4ACD-9523-D38B11A518FD}" type="datetimeFigureOut">
              <a:rPr lang="pl-PL" smtClean="0"/>
              <a:pPr/>
              <a:t>17-06-2021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238500" y="509588"/>
            <a:ext cx="339725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987426" y="3228897"/>
            <a:ext cx="789940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2" y="6456612"/>
            <a:ext cx="427884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593126" y="6456612"/>
            <a:ext cx="427884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AEF091-AA90-451C-9A95-6C3A72D693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1477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79167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31218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64257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0278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78249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80149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77690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19536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27781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4657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1032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89167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89930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05606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11054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44785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93894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4842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61949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43119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76458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6857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00777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5672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9977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49100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4049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2023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63619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EF091-AA90-451C-9A95-6C3A72D693E3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1699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17-06-2021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85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17-06-2021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9785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17-06-2021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4035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17-06-2021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64451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17-06-2021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17026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17-06-2021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71910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17-06-2021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96642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17-06-2021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872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17-06-2021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6845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17-06-2021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9412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17-06-2021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1486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17-06-2021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9910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17-06-2021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6834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17-06-2021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9152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17-06-2021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5246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9E0D-143A-4FEF-89D6-2A8627B143F1}" type="datetimeFigureOut">
              <a:rPr lang="pl-PL" smtClean="0"/>
              <a:pPr/>
              <a:t>17-06-2021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7755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B9E0D-143A-4FEF-89D6-2A8627B143F1}" type="datetimeFigureOut">
              <a:rPr lang="pl-PL" smtClean="0"/>
              <a:pPr/>
              <a:t>17-06-2021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45A70B3-C98A-4816-8816-A0694F81E9E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3814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Prostokąt 9"/>
          <p:cNvSpPr/>
          <p:nvPr/>
        </p:nvSpPr>
        <p:spPr>
          <a:xfrm>
            <a:off x="395536" y="2276872"/>
            <a:ext cx="8352928" cy="39087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540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Sprawozdanie z  wykonania Budżetu Gminy Grodków</a:t>
            </a:r>
          </a:p>
          <a:p>
            <a:pPr algn="ctr"/>
            <a:r>
              <a:rPr lang="pl-PL" sz="540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za rok 2020</a:t>
            </a:r>
          </a:p>
          <a:p>
            <a:pPr algn="ctr"/>
            <a:r>
              <a:rPr lang="pl-PL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Burmistrz Grodkowa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77D773A9-35C4-43BF-82CB-47881A8A56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50" y="607666"/>
            <a:ext cx="2781300" cy="10858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3728898315"/>
              </p:ext>
            </p:extLst>
          </p:nvPr>
        </p:nvGraphicFramePr>
        <p:xfrm>
          <a:off x="0" y="260648"/>
          <a:ext cx="914400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4216103668"/>
              </p:ext>
            </p:extLst>
          </p:nvPr>
        </p:nvGraphicFramePr>
        <p:xfrm>
          <a:off x="0" y="260648"/>
          <a:ext cx="914400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76020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Arial" pitchFamily="34" charset="0"/>
              </a:rPr>
              <a:t>Wydatki – ogółem </a:t>
            </a:r>
          </a:p>
          <a:p>
            <a:endParaRPr lang="pl-PL" sz="28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r>
              <a:rPr lang="pl-PL" sz="2400" b="1" dirty="0">
                <a:latin typeface="Arial" pitchFamily="34" charset="0"/>
                <a:cs typeface="Arial" pitchFamily="34" charset="0"/>
              </a:rPr>
              <a:t>Wydatki budżetu Gminy Grodków na koniec okresu sprawozdawczego zostały wykonane w kwocie</a:t>
            </a:r>
          </a:p>
          <a:p>
            <a:pPr algn="ctr"/>
            <a:endParaRPr lang="pl-PL" sz="2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pl-PL" sz="2400" b="1" u="sng" dirty="0">
                <a:latin typeface="Arial" pitchFamily="34" charset="0"/>
                <a:cs typeface="Arial" pitchFamily="34" charset="0"/>
              </a:rPr>
              <a:t>93 307 260,51 zł</a:t>
            </a:r>
          </a:p>
          <a:p>
            <a:pPr algn="ctr"/>
            <a:endParaRPr lang="pl-PL" sz="2400" b="1" u="sng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l-PL" sz="2400" b="1" dirty="0">
                <a:latin typeface="Arial" pitchFamily="34" charset="0"/>
                <a:cs typeface="Arial" pitchFamily="34" charset="0"/>
              </a:rPr>
              <a:t>w tym : </a:t>
            </a:r>
          </a:p>
          <a:p>
            <a:pPr algn="ctr"/>
            <a:endParaRPr lang="pl-PL" sz="2400" b="1" dirty="0">
              <a:latin typeface="Arial" pitchFamily="34" charset="0"/>
              <a:cs typeface="Arial" pitchFamily="34" charset="0"/>
            </a:endParaRPr>
          </a:p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pl-PL" sz="2400" b="1" dirty="0">
                <a:latin typeface="Arial" pitchFamily="34" charset="0"/>
                <a:cs typeface="Arial" pitchFamily="34" charset="0"/>
              </a:rPr>
              <a:t>wydatki bieżące w kwocie </a:t>
            </a:r>
            <a:r>
              <a:rPr lang="pl-PL" sz="2400" b="1" u="sng" dirty="0">
                <a:latin typeface="Arial" pitchFamily="34" charset="0"/>
                <a:cs typeface="Arial" pitchFamily="34" charset="0"/>
              </a:rPr>
              <a:t>83 520 217,99 zł </a:t>
            </a:r>
          </a:p>
          <a:p>
            <a:pPr algn="ctr"/>
            <a:r>
              <a:rPr lang="pl-PL" sz="2400" b="1" dirty="0">
                <a:latin typeface="Arial" pitchFamily="34" charset="0"/>
                <a:cs typeface="Arial" pitchFamily="34" charset="0"/>
              </a:rPr>
              <a:t>(89,51 % wydatków ogółem) </a:t>
            </a:r>
          </a:p>
          <a:p>
            <a:pPr algn="ctr"/>
            <a:endParaRPr lang="pl-PL" sz="2400" b="1" dirty="0">
              <a:latin typeface="Arial" pitchFamily="34" charset="0"/>
              <a:cs typeface="Arial" pitchFamily="34" charset="0"/>
            </a:endParaRPr>
          </a:p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pl-PL" sz="2400" b="1" dirty="0">
                <a:latin typeface="Arial" pitchFamily="34" charset="0"/>
                <a:cs typeface="Arial" pitchFamily="34" charset="0"/>
              </a:rPr>
              <a:t>wydatki majątkowe w kwocie </a:t>
            </a:r>
            <a:r>
              <a:rPr lang="pl-PL" sz="2400" b="1" u="sng" dirty="0">
                <a:latin typeface="Arial" pitchFamily="34" charset="0"/>
                <a:cs typeface="Arial" pitchFamily="34" charset="0"/>
              </a:rPr>
              <a:t>9 787 042,52 zł </a:t>
            </a:r>
          </a:p>
          <a:p>
            <a:pPr algn="ctr"/>
            <a:r>
              <a:rPr lang="pl-PL" sz="2400" b="1" dirty="0">
                <a:latin typeface="Arial" pitchFamily="34" charset="0"/>
                <a:cs typeface="Arial" pitchFamily="34" charset="0"/>
              </a:rPr>
              <a:t>(10,49 % wydatków ogółem)</a:t>
            </a:r>
          </a:p>
          <a:p>
            <a:pPr algn="ctr"/>
            <a:endParaRPr lang="pl-PL" sz="2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</a:rPr>
              <a:t>Wydatki bieżące 2020 r / 2019 r.</a:t>
            </a:r>
          </a:p>
          <a:p>
            <a:endParaRPr lang="pl-PL" sz="28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pl-PL" sz="2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536825"/>
              </p:ext>
            </p:extLst>
          </p:nvPr>
        </p:nvGraphicFramePr>
        <p:xfrm>
          <a:off x="323528" y="764704"/>
          <a:ext cx="8496944" cy="525658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924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/>
                        <a:t>Dział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/>
                        <a:t>Nazwa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/>
                        <a:t>Wykonanie                 na  31.12.2020 r.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/>
                        <a:t>Wykonanie                 na  31.12.2019 r.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7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010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 dirty="0"/>
                        <a:t>Rolnictwo i łowiectwo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/>
                        <a:t>1 940 054,08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/>
                        <a:t>2 000 232,92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600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 dirty="0"/>
                        <a:t>Transport i łączność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595</a:t>
                      </a:r>
                      <a:r>
                        <a:rPr lang="pl-PL" sz="1100" baseline="0" dirty="0">
                          <a:latin typeface="+mn-lt"/>
                          <a:ea typeface="+mn-ea"/>
                          <a:cs typeface="+mn-cs"/>
                        </a:rPr>
                        <a:t> 393,62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704 974,65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/>
                        <a:t>700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 dirty="0"/>
                        <a:t>Gospodarka mieszkaniowa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pl-PL" sz="1100" baseline="0" dirty="0">
                          <a:latin typeface="+mn-lt"/>
                          <a:ea typeface="+mn-ea"/>
                          <a:cs typeface="+mn-cs"/>
                        </a:rPr>
                        <a:t> 281 169,29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1 937719,32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710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 dirty="0"/>
                        <a:t>Działalność usługowa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127</a:t>
                      </a:r>
                      <a:r>
                        <a:rPr lang="pl-PL" sz="1100" baseline="0" dirty="0">
                          <a:latin typeface="+mn-lt"/>
                          <a:ea typeface="+mn-ea"/>
                          <a:cs typeface="+mn-cs"/>
                        </a:rPr>
                        <a:t> 747,29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99</a:t>
                      </a:r>
                      <a:r>
                        <a:rPr lang="pl-PL" sz="1100" baseline="0" dirty="0">
                          <a:latin typeface="+mn-lt"/>
                          <a:ea typeface="+mn-ea"/>
                          <a:cs typeface="+mn-cs"/>
                        </a:rPr>
                        <a:t> 638,88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750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 dirty="0"/>
                        <a:t>Administracja publiczna (bez obsługi oświaty rozdz.75085)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pl-PL" sz="1100" baseline="0" dirty="0">
                          <a:latin typeface="+mn-lt"/>
                          <a:ea typeface="+mn-ea"/>
                          <a:cs typeface="+mn-cs"/>
                        </a:rPr>
                        <a:t> 468 942,72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6 161 973,57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751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 dirty="0"/>
                        <a:t>Urzędy naczelnych organów władzy państwowej, kontroli i ochrony prawa oraz sądownictwa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177</a:t>
                      </a:r>
                      <a:r>
                        <a:rPr lang="pl-PL" sz="1100" baseline="0" dirty="0">
                          <a:latin typeface="+mn-lt"/>
                          <a:ea typeface="+mn-ea"/>
                          <a:cs typeface="+mn-cs"/>
                        </a:rPr>
                        <a:t> 007,07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183 688,79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7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752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 dirty="0"/>
                        <a:t>Obrona narodowa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697,80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600,00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754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 dirty="0"/>
                        <a:t>Bezpieczeństwo publiczne i ochrona przeciwpożarowa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847</a:t>
                      </a:r>
                      <a:r>
                        <a:rPr lang="pl-PL" sz="1100" baseline="0" dirty="0">
                          <a:latin typeface="+mn-lt"/>
                          <a:ea typeface="+mn-ea"/>
                          <a:cs typeface="+mn-cs"/>
                        </a:rPr>
                        <a:t> 276,66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686 586,88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757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/>
                        <a:t>Obsługa długu publicznego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  <a:r>
                        <a:rPr lang="pl-PL" sz="1100" baseline="0" dirty="0">
                          <a:latin typeface="+mn-lt"/>
                          <a:ea typeface="+mn-ea"/>
                          <a:cs typeface="+mn-cs"/>
                        </a:rPr>
                        <a:t> 511,04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54</a:t>
                      </a:r>
                      <a:r>
                        <a:rPr lang="pl-PL" sz="1100" baseline="0" dirty="0">
                          <a:latin typeface="+mn-lt"/>
                          <a:ea typeface="+mn-ea"/>
                          <a:cs typeface="+mn-cs"/>
                        </a:rPr>
                        <a:t> 381,43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/>
                        <a:t>801 i  854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 dirty="0"/>
                        <a:t>Oświata i wychowanie oraz Edukacyjna opieka wychowawcza (wraz z obsługą ekon. adm. rozdz.75085)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/>
                        <a:t>29</a:t>
                      </a:r>
                      <a:r>
                        <a:rPr lang="pl-PL" sz="1100" baseline="0" dirty="0"/>
                        <a:t> 079 511,20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/>
                        <a:t>28</a:t>
                      </a:r>
                      <a:r>
                        <a:rPr lang="pl-PL" sz="1100" baseline="0" dirty="0"/>
                        <a:t> 493 302,30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851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 dirty="0"/>
                        <a:t>Ochrona zdrowia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412 400,06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412 400,06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/>
                        <a:t>852  i  855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 dirty="0"/>
                        <a:t>Pomoc społeczna  i  Rodzina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r>
                        <a:rPr lang="pl-PL" sz="1100" baseline="0" dirty="0">
                          <a:latin typeface="+mn-lt"/>
                          <a:ea typeface="+mn-ea"/>
                          <a:cs typeface="+mn-cs"/>
                        </a:rPr>
                        <a:t> 730 898,26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26 623 534,33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853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 dirty="0"/>
                        <a:t>Pozostałe zadania w zakresie polityki społecznej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r>
                        <a:rPr lang="pl-PL" sz="1100" baseline="0" dirty="0">
                          <a:latin typeface="+mn-lt"/>
                          <a:ea typeface="+mn-ea"/>
                          <a:cs typeface="+mn-cs"/>
                        </a:rPr>
                        <a:t> 980,00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  <a:r>
                        <a:rPr lang="pl-PL" sz="1100" baseline="0" dirty="0">
                          <a:latin typeface="+mn-lt"/>
                          <a:ea typeface="+mn-ea"/>
                          <a:cs typeface="+mn-cs"/>
                        </a:rPr>
                        <a:t> 000,00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 dirty="0"/>
                        <a:t>900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/>
                        <a:t>Gospodarka komunalna i ochrona środowiska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pl-PL" sz="1100" baseline="0" dirty="0">
                          <a:latin typeface="+mn-lt"/>
                          <a:ea typeface="+mn-ea"/>
                          <a:cs typeface="+mn-cs"/>
                        </a:rPr>
                        <a:t> 721 435,95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/>
                        <a:t>4 537 902,19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921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/>
                        <a:t>Kultura i ochrona dziedzictwa narodowego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2 662</a:t>
                      </a:r>
                      <a:r>
                        <a:rPr lang="pl-PL" sz="1100" baseline="0" dirty="0">
                          <a:latin typeface="+mn-lt"/>
                          <a:ea typeface="+mn-ea"/>
                          <a:cs typeface="+mn-cs"/>
                        </a:rPr>
                        <a:t> 377,28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2 428 640,95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100"/>
                        <a:t>926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100"/>
                        <a:t>Kultura fizyczna 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1 466</a:t>
                      </a:r>
                      <a:r>
                        <a:rPr lang="pl-PL" sz="1100" baseline="0" dirty="0">
                          <a:latin typeface="+mn-lt"/>
                          <a:ea typeface="+mn-ea"/>
                          <a:cs typeface="+mn-cs"/>
                        </a:rPr>
                        <a:t> 236,51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100" dirty="0">
                          <a:latin typeface="+mn-lt"/>
                          <a:ea typeface="+mn-ea"/>
                          <a:cs typeface="+mn-cs"/>
                        </a:rPr>
                        <a:t>1 430 203,74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4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/>
                        <a:t> </a:t>
                      </a:r>
                      <a:endParaRPr lang="pl-PL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/>
                        <a:t>Razem wydatki bieżące</a:t>
                      </a:r>
                      <a:endParaRPr lang="pl-PL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+mn-lt"/>
                          <a:ea typeface="+mn-ea"/>
                          <a:cs typeface="+mn-cs"/>
                        </a:rPr>
                        <a:t>83</a:t>
                      </a:r>
                      <a:r>
                        <a:rPr lang="pl-PL" sz="1400" b="1" baseline="0" dirty="0">
                          <a:latin typeface="+mn-lt"/>
                          <a:ea typeface="+mn-ea"/>
                          <a:cs typeface="+mn-cs"/>
                        </a:rPr>
                        <a:t> 520 217,99</a:t>
                      </a:r>
                      <a:endParaRPr lang="pl-PL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+mn-lt"/>
                          <a:ea typeface="+mn-ea"/>
                          <a:cs typeface="+mn-cs"/>
                        </a:rPr>
                        <a:t>75 790 780,01</a:t>
                      </a:r>
                      <a:endParaRPr lang="pl-PL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-36512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395536" y="188640"/>
            <a:ext cx="8280920" cy="2179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16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Wydatki bieżące- struktura</a:t>
            </a:r>
          </a:p>
          <a:p>
            <a:pPr algn="ctr"/>
            <a:endParaRPr lang="pl-PL" b="1" dirty="0"/>
          </a:p>
          <a:p>
            <a:pPr algn="ctr"/>
            <a:endParaRPr lang="pl-PL" b="1" dirty="0"/>
          </a:p>
          <a:p>
            <a:pPr algn="ctr"/>
            <a:endParaRPr lang="pl-PL" b="1" dirty="0"/>
          </a:p>
          <a:p>
            <a:pPr algn="ctr"/>
            <a:endParaRPr lang="pl-PL" sz="2400" b="1" dirty="0"/>
          </a:p>
          <a:p>
            <a:pPr algn="ctr">
              <a:buFont typeface="Wingdings" pitchFamily="2" charset="2"/>
              <a:buChar char="Ø"/>
            </a:pPr>
            <a:endParaRPr lang="pl-PL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pl-PL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1898405447"/>
              </p:ext>
            </p:extLst>
          </p:nvPr>
        </p:nvGraphicFramePr>
        <p:xfrm>
          <a:off x="0" y="558531"/>
          <a:ext cx="8784976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2124725995"/>
              </p:ext>
            </p:extLst>
          </p:nvPr>
        </p:nvGraphicFramePr>
        <p:xfrm>
          <a:off x="0" y="260648"/>
          <a:ext cx="914400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-235487" y="-13836"/>
            <a:ext cx="9486991" cy="7115243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8" y="0"/>
            <a:ext cx="8568950" cy="22713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16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</a:rPr>
              <a:t>Wydatki bieżące - oświata</a:t>
            </a:r>
            <a:endParaRPr lang="pl-PL" sz="2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569468"/>
              </p:ext>
            </p:extLst>
          </p:nvPr>
        </p:nvGraphicFramePr>
        <p:xfrm>
          <a:off x="323529" y="404663"/>
          <a:ext cx="8136904" cy="64266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330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660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688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6889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841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/>
                        <a:t>Dział  / rozdział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/>
                        <a:t>Kierunek wydatku (nazwa rozdziału)</a:t>
                      </a:r>
                      <a:endParaRPr lang="pl-PL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/>
                        <a:t>Wykonanie  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/>
                        <a:t> na   31.12.2020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/>
                        <a:t>Wykonanie  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/>
                        <a:t> na   31.12.2019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59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</a:rPr>
                        <a:t>750 i 801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</a:rPr>
                        <a:t>Oświata i wychowanie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  <a:ea typeface="Times New Roman"/>
                          <a:cs typeface="Times New Roman"/>
                        </a:rPr>
                        <a:t>27 193 048,51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  <a:ea typeface="Times New Roman"/>
                          <a:cs typeface="Times New Roman"/>
                        </a:rPr>
                        <a:t>26 739 272,17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78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+mn-ea"/>
                          <a:cs typeface="+mn-cs"/>
                        </a:rPr>
                        <a:t>75085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+mn-ea"/>
                          <a:cs typeface="+mn-cs"/>
                        </a:rPr>
                        <a:t>Wspólna</a:t>
                      </a:r>
                      <a:r>
                        <a:rPr lang="pl-PL" sz="1200" b="0" baseline="0" dirty="0">
                          <a:latin typeface="+mj-lt"/>
                          <a:ea typeface="+mn-ea"/>
                          <a:cs typeface="+mn-cs"/>
                        </a:rPr>
                        <a:t> obsługa jednostek samorządu terytorialnego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+mn-ea"/>
                          <a:cs typeface="+mn-cs"/>
                        </a:rPr>
                        <a:t>1 650</a:t>
                      </a:r>
                      <a:r>
                        <a:rPr lang="pl-PL" sz="1200" b="0" baseline="0" dirty="0">
                          <a:latin typeface="+mj-lt"/>
                          <a:ea typeface="+mn-ea"/>
                          <a:cs typeface="+mn-cs"/>
                        </a:rPr>
                        <a:t> 292,07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+mn-ea"/>
                          <a:cs typeface="+mn-cs"/>
                        </a:rPr>
                        <a:t>1 657 311,34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80101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Szkoły podstawowe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17</a:t>
                      </a:r>
                      <a:r>
                        <a:rPr lang="pl-PL" sz="1200" b="0" baseline="0" dirty="0">
                          <a:latin typeface="+mj-lt"/>
                          <a:ea typeface="Times New Roman"/>
                          <a:cs typeface="Times New Roman"/>
                        </a:rPr>
                        <a:t> 843 054,86</a:t>
                      </a:r>
                      <a:endParaRPr lang="pl-PL" sz="12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17 289 393,43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17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80103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Oddziały przedszkolne w szkołach podstawowych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+mn-ea"/>
                          <a:cs typeface="+mn-cs"/>
                        </a:rPr>
                        <a:t>995</a:t>
                      </a:r>
                      <a:r>
                        <a:rPr lang="pl-PL" sz="1200" b="0" baseline="0" dirty="0">
                          <a:latin typeface="+mj-lt"/>
                          <a:ea typeface="+mn-ea"/>
                          <a:cs typeface="+mn-cs"/>
                        </a:rPr>
                        <a:t> 483,83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+mn-ea"/>
                          <a:cs typeface="+mn-cs"/>
                        </a:rPr>
                        <a:t>850</a:t>
                      </a:r>
                      <a:r>
                        <a:rPr lang="pl-PL" sz="1200" b="0" baseline="0" dirty="0">
                          <a:latin typeface="+mj-lt"/>
                          <a:ea typeface="+mn-ea"/>
                          <a:cs typeface="+mn-cs"/>
                        </a:rPr>
                        <a:t> 246,53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59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</a:rPr>
                        <a:t>80104</a:t>
                      </a:r>
                      <a:endParaRPr lang="pl-PL" sz="1200" b="1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Przedszkola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+mn-ea"/>
                          <a:cs typeface="+mn-cs"/>
                        </a:rPr>
                        <a:t>4</a:t>
                      </a:r>
                      <a:r>
                        <a:rPr lang="pl-PL" sz="1200" b="0" baseline="0" dirty="0">
                          <a:latin typeface="+mj-lt"/>
                          <a:ea typeface="+mn-ea"/>
                          <a:cs typeface="+mn-cs"/>
                        </a:rPr>
                        <a:t> 815 532,41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+mn-ea"/>
                          <a:cs typeface="+mn-cs"/>
                        </a:rPr>
                        <a:t>4</a:t>
                      </a:r>
                      <a:r>
                        <a:rPr lang="pl-PL" sz="1200" b="0" baseline="0" dirty="0">
                          <a:latin typeface="+mj-lt"/>
                          <a:ea typeface="+mn-ea"/>
                          <a:cs typeface="+mn-cs"/>
                        </a:rPr>
                        <a:t> 455 636,11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59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80110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Gimnazja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0,00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810 570,17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59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80113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Dowożenie uczniów do szkół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+mn-ea"/>
                          <a:cs typeface="+mn-cs"/>
                        </a:rPr>
                        <a:t>380</a:t>
                      </a:r>
                      <a:r>
                        <a:rPr lang="pl-PL" sz="1200" b="0" baseline="0" dirty="0">
                          <a:latin typeface="+mj-lt"/>
                          <a:ea typeface="+mn-ea"/>
                          <a:cs typeface="+mn-cs"/>
                        </a:rPr>
                        <a:t> 327,70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+mn-ea"/>
                          <a:cs typeface="+mn-cs"/>
                        </a:rPr>
                        <a:t>605</a:t>
                      </a:r>
                      <a:r>
                        <a:rPr lang="pl-PL" sz="1200" b="0" baseline="0" dirty="0">
                          <a:latin typeface="+mj-lt"/>
                          <a:ea typeface="+mn-ea"/>
                          <a:cs typeface="+mn-cs"/>
                        </a:rPr>
                        <a:t> 972,37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61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80146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Dokształcanie i doskonalenie nauczycieli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+mn-ea"/>
                          <a:cs typeface="+mn-cs"/>
                        </a:rPr>
                        <a:t>75</a:t>
                      </a:r>
                      <a:r>
                        <a:rPr lang="pl-PL" sz="1200" b="0" baseline="0" dirty="0">
                          <a:latin typeface="+mj-lt"/>
                          <a:ea typeface="+mn-ea"/>
                          <a:cs typeface="+mn-cs"/>
                        </a:rPr>
                        <a:t> 253,63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+mn-ea"/>
                          <a:cs typeface="+mn-cs"/>
                        </a:rPr>
                        <a:t>59</a:t>
                      </a:r>
                      <a:r>
                        <a:rPr lang="pl-PL" sz="1200" b="0" baseline="0" dirty="0">
                          <a:latin typeface="+mj-lt"/>
                          <a:ea typeface="+mn-ea"/>
                          <a:cs typeface="+mn-cs"/>
                        </a:rPr>
                        <a:t> 911,40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793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80148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Stołówki szkolne i przedszkolne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157</a:t>
                      </a:r>
                      <a:r>
                        <a:rPr lang="pl-PL" sz="1200" b="0" baseline="0" dirty="0">
                          <a:latin typeface="+mj-lt"/>
                          <a:ea typeface="Times New Roman"/>
                          <a:cs typeface="Times New Roman"/>
                        </a:rPr>
                        <a:t> 868,68</a:t>
                      </a:r>
                      <a:endParaRPr lang="pl-PL" sz="12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153 379,27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5830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80149, 80150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Realizacja zadań wymagających specjalnej organizacji                               w przedszkolach i szkołach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919</a:t>
                      </a:r>
                      <a:r>
                        <a:rPr lang="pl-PL" sz="1200" b="0" baseline="0" dirty="0">
                          <a:latin typeface="+mj-lt"/>
                          <a:ea typeface="Times New Roman"/>
                          <a:cs typeface="Times New Roman"/>
                        </a:rPr>
                        <a:t> 256,12</a:t>
                      </a:r>
                      <a:endParaRPr lang="pl-PL" sz="12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660</a:t>
                      </a:r>
                      <a:r>
                        <a:rPr lang="pl-PL" sz="1200" b="0" baseline="0" dirty="0">
                          <a:latin typeface="+mj-lt"/>
                          <a:ea typeface="Times New Roman"/>
                          <a:cs typeface="Times New Roman"/>
                        </a:rPr>
                        <a:t> 592,86</a:t>
                      </a:r>
                      <a:endParaRPr lang="pl-PL" sz="12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778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80153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kern="1200" dirty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Zapewnienie</a:t>
                      </a:r>
                      <a:r>
                        <a:rPr lang="pl-PL" sz="1200" b="0" kern="1200" baseline="0" dirty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uczniom prawa do bezpłatnego dostępu do podręczników i materiałów edukacyjnych</a:t>
                      </a:r>
                      <a:endParaRPr lang="pl-PL" sz="1200" b="0" kern="1200" dirty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171</a:t>
                      </a:r>
                      <a:r>
                        <a:rPr lang="pl-PL" sz="1200" b="0" baseline="0" dirty="0">
                          <a:latin typeface="+mj-lt"/>
                          <a:ea typeface="Times New Roman"/>
                          <a:cs typeface="Times New Roman"/>
                        </a:rPr>
                        <a:t> 810,18</a:t>
                      </a:r>
                      <a:endParaRPr lang="pl-PL" sz="12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129 683,49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840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80195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Pozostała działalność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184</a:t>
                      </a:r>
                      <a:r>
                        <a:rPr lang="pl-PL" sz="1200" b="0" baseline="0" dirty="0">
                          <a:latin typeface="+mj-lt"/>
                          <a:ea typeface="Times New Roman"/>
                          <a:cs typeface="Times New Roman"/>
                        </a:rPr>
                        <a:t> 169,03</a:t>
                      </a:r>
                      <a:endParaRPr lang="pl-PL" sz="12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+mn-ea"/>
                          <a:cs typeface="+mn-cs"/>
                        </a:rPr>
                        <a:t>66</a:t>
                      </a:r>
                      <a:r>
                        <a:rPr lang="pl-PL" sz="1200" b="0" baseline="0" dirty="0">
                          <a:latin typeface="+mj-lt"/>
                          <a:ea typeface="+mn-ea"/>
                          <a:cs typeface="+mn-cs"/>
                        </a:rPr>
                        <a:t> 575,20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970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</a:rPr>
                        <a:t>854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</a:rPr>
                        <a:t>Edukacyjna opieka wychowawcza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</a:rPr>
                        <a:t>1 886</a:t>
                      </a:r>
                      <a:r>
                        <a:rPr lang="pl-PL" sz="1200" b="1" baseline="0" dirty="0">
                          <a:latin typeface="+mj-lt"/>
                        </a:rPr>
                        <a:t> 462,69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</a:rPr>
                        <a:t>1 754 030,13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59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</a:rPr>
                        <a:t>85401</a:t>
                      </a:r>
                      <a:endParaRPr lang="pl-PL" sz="1200" b="1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</a:rPr>
                        <a:t>Świetlice szkolne</a:t>
                      </a:r>
                      <a:endParaRPr lang="pl-PL" sz="1200" b="1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1 791</a:t>
                      </a:r>
                      <a:r>
                        <a:rPr lang="pl-PL" sz="1200" baseline="0" dirty="0">
                          <a:latin typeface="+mj-lt"/>
                        </a:rPr>
                        <a:t> 276,25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1 630 231,81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</a:rPr>
                        <a:t>85404</a:t>
                      </a:r>
                      <a:endParaRPr lang="pl-PL" sz="1200" b="1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Wczesne wspomaganie rozwoju dziecka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+mn-ea"/>
                          <a:cs typeface="+mn-cs"/>
                        </a:rPr>
                        <a:t>7</a:t>
                      </a:r>
                      <a:r>
                        <a:rPr lang="pl-PL" sz="1200" b="0" baseline="0" dirty="0">
                          <a:latin typeface="+mj-lt"/>
                          <a:ea typeface="+mn-ea"/>
                          <a:cs typeface="+mn-cs"/>
                        </a:rPr>
                        <a:t> 343,85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+mn-ea"/>
                          <a:cs typeface="+mn-cs"/>
                        </a:rPr>
                        <a:t>19 379,88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778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latin typeface="+mj-lt"/>
                        </a:rPr>
                        <a:t>85415</a:t>
                      </a:r>
                      <a:endParaRPr lang="pl-PL" sz="1200" b="1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Pomoc materialna dla uczniów o charakterze socjalnym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+mn-ea"/>
                          <a:cs typeface="+mn-cs"/>
                        </a:rPr>
                        <a:t>52</a:t>
                      </a:r>
                      <a:r>
                        <a:rPr lang="pl-PL" sz="1200" b="0" baseline="0" dirty="0">
                          <a:latin typeface="+mj-lt"/>
                          <a:ea typeface="+mn-ea"/>
                          <a:cs typeface="+mn-cs"/>
                        </a:rPr>
                        <a:t> 652,59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+mn-ea"/>
                          <a:cs typeface="+mn-cs"/>
                        </a:rPr>
                        <a:t>67</a:t>
                      </a:r>
                      <a:r>
                        <a:rPr lang="pl-PL" sz="1200" b="0" baseline="0" dirty="0">
                          <a:latin typeface="+mj-lt"/>
                          <a:ea typeface="+mn-ea"/>
                          <a:cs typeface="+mn-cs"/>
                        </a:rPr>
                        <a:t> 215,23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778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85416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Pomoc materialna dla uczniów o charakterze motywacyjnym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33</a:t>
                      </a:r>
                      <a:r>
                        <a:rPr lang="pl-PL" sz="1200" b="0" baseline="0" dirty="0">
                          <a:latin typeface="+mj-lt"/>
                          <a:ea typeface="Times New Roman"/>
                          <a:cs typeface="Times New Roman"/>
                        </a:rPr>
                        <a:t> 999,00</a:t>
                      </a:r>
                      <a:endParaRPr lang="pl-PL" sz="12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34 000,00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740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85446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Dokształcanie i doskonalenie nauczycieli</a:t>
                      </a:r>
                      <a:endParaRPr lang="pl-PL" sz="1200" b="1" kern="1200" dirty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pl-PL" sz="1200" b="0" baseline="0" dirty="0">
                          <a:latin typeface="+mj-lt"/>
                          <a:ea typeface="Times New Roman"/>
                          <a:cs typeface="Times New Roman"/>
                        </a:rPr>
                        <a:t> 191,00</a:t>
                      </a:r>
                      <a:endParaRPr lang="pl-PL" sz="12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+mj-lt"/>
                          <a:ea typeface="Times New Roman"/>
                          <a:cs typeface="Times New Roman"/>
                        </a:rPr>
                        <a:t>3 203,21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396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+mj-lt"/>
                        </a:rPr>
                        <a:t> 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</a:rPr>
                        <a:t>Razem wydatki bieżące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</a:rPr>
                        <a:t>29</a:t>
                      </a:r>
                      <a:r>
                        <a:rPr lang="pl-PL" sz="1200" b="1" baseline="0" dirty="0">
                          <a:latin typeface="+mj-lt"/>
                        </a:rPr>
                        <a:t> 079 511,20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+mj-lt"/>
                        </a:rPr>
                        <a:t>28</a:t>
                      </a:r>
                      <a:r>
                        <a:rPr lang="pl-PL" sz="1200" b="1" baseline="0" dirty="0">
                          <a:latin typeface="+mj-lt"/>
                        </a:rPr>
                        <a:t> 493 302,30</a:t>
                      </a:r>
                      <a:endParaRPr lang="pl-PL" sz="12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683568" y="-24306"/>
            <a:ext cx="8064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Finansowanie oświaty</a:t>
            </a:r>
            <a:endParaRPr lang="pl-PL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  <a:cs typeface="Times New Roman" pitchFamily="18" charset="0"/>
            </a:endParaRPr>
          </a:p>
          <a:p>
            <a:pPr algn="ctr"/>
            <a:endParaRPr lang="pl-PL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  <a:cs typeface="Times New Roman" pitchFamily="18" charset="0"/>
            </a:endParaRPr>
          </a:p>
          <a:p>
            <a:pPr algn="ctr"/>
            <a:endParaRPr lang="pl-PL" b="1" dirty="0"/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975375351"/>
              </p:ext>
            </p:extLst>
          </p:nvPr>
        </p:nvGraphicFramePr>
        <p:xfrm>
          <a:off x="179512" y="404661"/>
          <a:ext cx="8928274" cy="6264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1020459"/>
              </p:ext>
            </p:extLst>
          </p:nvPr>
        </p:nvGraphicFramePr>
        <p:xfrm>
          <a:off x="647354" y="404661"/>
          <a:ext cx="7560442" cy="62689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11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833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1797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179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 fontAlgn="ctr"/>
                      <a:endParaRPr lang="pl-PL" sz="1200" b="1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921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effectLst/>
                          <a:latin typeface="Arial CE" panose="020B0604020202020204" pitchFamily="34" charset="0"/>
                        </a:rPr>
                        <a:t>L 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effectLst/>
                          <a:latin typeface="+mj-lt"/>
                        </a:rPr>
                        <a:t>Treść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Wykonanie   2020 r.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>
                          <a:effectLst/>
                          <a:latin typeface="+mj-lt"/>
                        </a:rPr>
                        <a:t>Wykonanie   2019 r.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392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effectLst/>
                          <a:latin typeface="Arial CE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effectLst/>
                          <a:latin typeface="+mj-lt"/>
                        </a:rPr>
                        <a:t>Suma wszystkich wydatków bieżących dotyczących funkcjonowania szkół i przedszkoli prowadzonych przez j.s.t. na terenie gminy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 dirty="0">
                          <a:effectLst/>
                          <a:latin typeface="+mj-lt"/>
                        </a:rPr>
                        <a:t>24 602 206,13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 dirty="0">
                          <a:effectLst/>
                          <a:latin typeface="+mj-lt"/>
                        </a:rPr>
                        <a:t>24 001 026,75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294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effectLst/>
                          <a:latin typeface="Arial CE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effectLst/>
                          <a:latin typeface="+mj-lt"/>
                        </a:rPr>
                        <a:t>Suma wydatków przekazanych tytułem wypłaty dotacji dla szkół i przedszkoli niepublicznych na terenie gminy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 dirty="0">
                          <a:effectLst/>
                          <a:latin typeface="+mj-lt"/>
                        </a:rPr>
                        <a:t>2</a:t>
                      </a:r>
                      <a:r>
                        <a:rPr lang="pl-PL" sz="1200" b="0" i="0" u="none" strike="noStrike" baseline="0" dirty="0">
                          <a:effectLst/>
                          <a:latin typeface="+mj-lt"/>
                        </a:rPr>
                        <a:t> 379 341,18</a:t>
                      </a:r>
                      <a:endParaRPr lang="pl-PL" sz="12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 dirty="0">
                          <a:effectLst/>
                          <a:latin typeface="+mj-lt"/>
                        </a:rPr>
                        <a:t>2 171 452,19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294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effectLst/>
                          <a:latin typeface="Arial CE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effectLst/>
                          <a:latin typeface="+mj-lt"/>
                        </a:rPr>
                        <a:t>Wydatki na zwrot dotacji za dzieci z gminy Grodków uczęszczające do przedszkoli  w innych gminach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 dirty="0">
                          <a:effectLst/>
                          <a:latin typeface="+mj-lt"/>
                        </a:rPr>
                        <a:t>67 344,12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 dirty="0">
                          <a:effectLst/>
                          <a:latin typeface="+mj-lt"/>
                        </a:rPr>
                        <a:t>57 539,65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005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effectLst/>
                          <a:latin typeface="Arial CE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1" i="0" u="none" strike="noStrike" dirty="0">
                          <a:effectLst/>
                          <a:latin typeface="+mj-lt"/>
                        </a:rPr>
                        <a:t>Razem wydatki na oświatę w gminie Grodków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1" i="0" u="none" strike="noStrike" dirty="0">
                          <a:effectLst/>
                          <a:latin typeface="+mj-lt"/>
                        </a:rPr>
                        <a:t>27 048</a:t>
                      </a:r>
                      <a:r>
                        <a:rPr lang="pl-PL" sz="1200" b="1" i="0" u="none" strike="noStrike" baseline="0" dirty="0">
                          <a:effectLst/>
                          <a:latin typeface="+mj-lt"/>
                        </a:rPr>
                        <a:t> 891,43</a:t>
                      </a:r>
                      <a:endParaRPr lang="pl-PL" sz="1200" b="1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1" i="0" u="none" strike="noStrike" dirty="0">
                          <a:effectLst/>
                          <a:latin typeface="+mj-lt"/>
                        </a:rPr>
                        <a:t>26 230 018,59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294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effectLst/>
                          <a:latin typeface="Arial CE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effectLst/>
                          <a:latin typeface="+mj-lt"/>
                        </a:rPr>
                        <a:t>Subwencja oświatowa po wszelkich korektach MEN  dla gminy Grodków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 dirty="0">
                          <a:effectLst/>
                          <a:latin typeface="+mj-lt"/>
                        </a:rPr>
                        <a:t>14 951 074,00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 dirty="0">
                          <a:effectLst/>
                          <a:latin typeface="+mj-lt"/>
                        </a:rPr>
                        <a:t>14 903 797,00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05939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effectLst/>
                          <a:latin typeface="Arial CE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effectLst/>
                          <a:latin typeface="+mj-lt"/>
                        </a:rPr>
                        <a:t>Dotacja przedszkolna dla gminy,</a:t>
                      </a:r>
                      <a:r>
                        <a:rPr lang="pl-PL" sz="1200" b="0" i="0" u="none" strike="noStrike" baseline="0" dirty="0">
                          <a:effectLst/>
                          <a:latin typeface="+mj-lt"/>
                        </a:rPr>
                        <a:t> </a:t>
                      </a:r>
                      <a:r>
                        <a:rPr lang="pl-PL" sz="1200" b="0" i="0" u="none" strike="noStrike" dirty="0">
                          <a:effectLst/>
                          <a:latin typeface="+mj-lt"/>
                        </a:rPr>
                        <a:t>dotacja na pomoc</a:t>
                      </a:r>
                      <a:r>
                        <a:rPr lang="pl-PL" sz="1200" b="0" i="0" u="none" strike="noStrike" baseline="0" dirty="0">
                          <a:effectLst/>
                          <a:latin typeface="+mj-lt"/>
                        </a:rPr>
                        <a:t> socjalną dla uczniów, dotacja na podręczniki, różne programy</a:t>
                      </a:r>
                      <a:endParaRPr lang="pl-PL" sz="12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 dirty="0">
                          <a:effectLst/>
                          <a:latin typeface="+mj-lt"/>
                        </a:rPr>
                        <a:t>1 118 571,81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 dirty="0">
                          <a:effectLst/>
                          <a:latin typeface="+mj-lt"/>
                        </a:rPr>
                        <a:t>950 582,65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005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effectLst/>
                          <a:latin typeface="Arial CE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effectLst/>
                          <a:latin typeface="+mj-lt"/>
                        </a:rPr>
                        <a:t>Dotacja zwrócona z innych gmin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 dirty="0">
                          <a:effectLst/>
                          <a:latin typeface="+mj-lt"/>
                        </a:rPr>
                        <a:t>156 533,76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 dirty="0">
                          <a:effectLst/>
                          <a:latin typeface="+mj-lt"/>
                        </a:rPr>
                        <a:t>133 968,40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6629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effectLst/>
                          <a:latin typeface="Arial CE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dirty="0">
                          <a:effectLst/>
                          <a:latin typeface="+mj-lt"/>
                        </a:rPr>
                        <a:t>Razem subwencja oświatowa, dotacja przedszkolna, dotacja na pomoc</a:t>
                      </a:r>
                      <a:r>
                        <a:rPr lang="pl-PL" sz="1200" b="1" i="0" u="none" strike="noStrike" baseline="0" dirty="0">
                          <a:effectLst/>
                          <a:latin typeface="+mj-lt"/>
                        </a:rPr>
                        <a:t> socjalną dla uczniów i </a:t>
                      </a:r>
                      <a:r>
                        <a:rPr lang="pl-PL" sz="1200" b="1" i="0" u="none" strike="noStrike" dirty="0">
                          <a:effectLst/>
                          <a:latin typeface="+mj-lt"/>
                        </a:rPr>
                        <a:t>dotacja z innych gmin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1" i="0" u="none" strike="noStrike" dirty="0">
                          <a:effectLst/>
                          <a:latin typeface="+mj-lt"/>
                        </a:rPr>
                        <a:t>16</a:t>
                      </a:r>
                      <a:r>
                        <a:rPr lang="pl-PL" sz="1200" b="1" i="0" u="none" strike="noStrike" baseline="0" dirty="0">
                          <a:effectLst/>
                          <a:latin typeface="+mj-lt"/>
                        </a:rPr>
                        <a:t> 226 179,57</a:t>
                      </a:r>
                      <a:endParaRPr lang="pl-PL" sz="1200" b="1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1" i="0" u="none" strike="noStrike" dirty="0">
                          <a:effectLst/>
                          <a:latin typeface="+mj-lt"/>
                        </a:rPr>
                        <a:t>15</a:t>
                      </a:r>
                      <a:r>
                        <a:rPr lang="pl-PL" sz="1200" b="1" i="0" u="none" strike="noStrike" baseline="0" dirty="0">
                          <a:effectLst/>
                          <a:latin typeface="+mj-lt"/>
                        </a:rPr>
                        <a:t> 988 348,05</a:t>
                      </a:r>
                      <a:endParaRPr lang="pl-PL" sz="1200" b="1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3294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effectLst/>
                          <a:latin typeface="Arial CE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1" i="1" u="none" strike="noStrike" dirty="0">
                          <a:effectLst/>
                          <a:latin typeface="+mj-lt"/>
                        </a:rPr>
                        <a:t>Samorząd chcąc zapewnić funkcjonowanie szkół i przedszkoli przeznaczył dodatkowo środki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1" i="1" u="none" strike="noStrike" dirty="0">
                          <a:effectLst/>
                          <a:latin typeface="+mj-lt"/>
                        </a:rPr>
                        <a:t>10 822 711,86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1" i="1" u="none" strike="noStrike" dirty="0">
                          <a:effectLst/>
                          <a:latin typeface="+mj-lt"/>
                        </a:rPr>
                        <a:t>10 241 670,54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3294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effectLst/>
                          <a:latin typeface="Arial CE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effectLst/>
                          <a:latin typeface="+mj-lt"/>
                        </a:rPr>
                        <a:t>Zapewnienie dowozów uczniów do szkół oraz obsługa administracyjno-finansowa zadań oświaty (</a:t>
                      </a:r>
                      <a:r>
                        <a:rPr lang="pl-PL" sz="1200" b="0" i="0" u="none" strike="noStrike" dirty="0" err="1">
                          <a:effectLst/>
                          <a:latin typeface="+mj-lt"/>
                        </a:rPr>
                        <a:t>GZSziP</a:t>
                      </a:r>
                      <a:r>
                        <a:rPr lang="pl-PL" sz="1200" b="0" i="0" u="none" strike="noStrike" dirty="0">
                          <a:effectLst/>
                          <a:latin typeface="+mj-lt"/>
                        </a:rPr>
                        <a:t>)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 dirty="0">
                          <a:effectLst/>
                          <a:latin typeface="+mj-lt"/>
                        </a:rPr>
                        <a:t>2 030 619,77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0" i="0" u="none" strike="noStrike" dirty="0">
                          <a:effectLst/>
                          <a:latin typeface="+mj-lt"/>
                        </a:rPr>
                        <a:t>2 263 283,71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4022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effectLst/>
                          <a:latin typeface="Arial CE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1" i="0" u="none" strike="noStrike" dirty="0">
                          <a:effectLst/>
                          <a:latin typeface="+mj-lt"/>
                        </a:rPr>
                        <a:t>Razem wydatki oświaty(4+10)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1" i="0" u="none" strike="noStrike" dirty="0">
                          <a:effectLst/>
                          <a:latin typeface="+mj-lt"/>
                        </a:rPr>
                        <a:t>29 079 511,20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1" i="0" u="none" strike="noStrike" dirty="0">
                          <a:effectLst/>
                          <a:latin typeface="+mj-lt"/>
                        </a:rPr>
                        <a:t>28 493 302,30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43294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effectLst/>
                          <a:latin typeface="Arial CE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1" i="1" u="none" strike="noStrike" dirty="0">
                          <a:effectLst/>
                          <a:latin typeface="+mj-lt"/>
                        </a:rPr>
                        <a:t>Łączna kwota dofinasowania oświaty (w tym zadania własne) z własnych środków j.s.t.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1" i="1" u="none" strike="noStrike" dirty="0">
                          <a:effectLst/>
                          <a:latin typeface="+mj-lt"/>
                        </a:rPr>
                        <a:t>12 853 331,63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1" i="1" u="none" strike="noStrike" dirty="0">
                          <a:effectLst/>
                          <a:latin typeface="+mj-lt"/>
                        </a:rPr>
                        <a:t>12 504 954,25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43294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1" u="none" strike="noStrike"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1" i="1" u="none" strike="noStrike">
                          <a:effectLst/>
                          <a:latin typeface="+mj-lt"/>
                        </a:rPr>
                        <a:t>Dodatkowo poniesione nakłady inwestycyjne na placówki oświatowe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1" i="1" u="none" strike="noStrike" dirty="0">
                          <a:effectLst/>
                          <a:latin typeface="+mj-lt"/>
                        </a:rPr>
                        <a:t>1 919 286,69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1200" b="1" i="1" u="none" strike="noStrike" dirty="0">
                          <a:effectLst/>
                          <a:latin typeface="+mj-lt"/>
                        </a:rPr>
                        <a:t>201 508,14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40225">
                <a:tc gridSpan="4">
                  <a:txBody>
                    <a:bodyPr/>
                    <a:lstStyle/>
                    <a:p>
                      <a:pPr algn="ctr" fontAlgn="ctr"/>
                      <a:endParaRPr lang="pl-PL" sz="1200" b="1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24535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-235487" y="-13836"/>
            <a:ext cx="9486991" cy="7115243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8" y="0"/>
            <a:ext cx="8568950" cy="22713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16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</a:rPr>
              <a:t>Wydatki bieżące – Opieka społeczna i Rodzina</a:t>
            </a:r>
            <a:endParaRPr lang="pl-PL" sz="2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103304"/>
              </p:ext>
            </p:extLst>
          </p:nvPr>
        </p:nvGraphicFramePr>
        <p:xfrm>
          <a:off x="325925" y="404663"/>
          <a:ext cx="8134508" cy="65709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325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651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683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683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841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/>
                        <a:t>Dział  / rozdział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/>
                        <a:t>Kierunek wydatku (nazwa rozdziału)</a:t>
                      </a:r>
                      <a:endParaRPr lang="pl-PL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/>
                        <a:t>Wykonanie  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/>
                        <a:t> na   31.12.2020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/>
                        <a:t>Wykonanie  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/>
                        <a:t> na   31.12.2019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59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  <a:ea typeface="+mn-ea"/>
                          <a:cs typeface="+mn-cs"/>
                        </a:rPr>
                        <a:t>852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  <a:ea typeface="+mn-ea"/>
                          <a:cs typeface="+mn-cs"/>
                        </a:rPr>
                        <a:t>Pomoc</a:t>
                      </a:r>
                      <a:r>
                        <a:rPr lang="pl-PL" sz="1000" b="1" baseline="0" dirty="0">
                          <a:latin typeface="+mj-lt"/>
                          <a:ea typeface="+mn-ea"/>
                          <a:cs typeface="+mn-cs"/>
                        </a:rPr>
                        <a:t> społeczna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pl-PL" sz="1000" b="1" baseline="0" dirty="0">
                          <a:latin typeface="+mj-lt"/>
                          <a:ea typeface="Times New Roman"/>
                          <a:cs typeface="Times New Roman"/>
                        </a:rPr>
                        <a:t> 558 906,15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  <a:ea typeface="Times New Roman"/>
                          <a:cs typeface="Times New Roman"/>
                        </a:rPr>
                        <a:t>4 066 933,34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65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85202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Domy pomocy społecznej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pl-PL" sz="1000" b="0" baseline="0" dirty="0">
                          <a:latin typeface="+mj-lt"/>
                          <a:ea typeface="Times New Roman"/>
                          <a:cs typeface="Times New Roman"/>
                        </a:rPr>
                        <a:t> 107 453,35</a:t>
                      </a:r>
                      <a:endParaRPr lang="pl-PL" sz="10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pl-PL" sz="1000" b="0" baseline="0" dirty="0">
                          <a:latin typeface="+mj-lt"/>
                          <a:ea typeface="Times New Roman"/>
                          <a:cs typeface="Times New Roman"/>
                        </a:rPr>
                        <a:t> 023 408,88</a:t>
                      </a:r>
                      <a:endParaRPr lang="pl-PL" sz="10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554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85203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Ośrodki wsparcia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+mn-ea"/>
                          <a:cs typeface="+mn-cs"/>
                        </a:rPr>
                        <a:t>291</a:t>
                      </a:r>
                      <a:r>
                        <a:rPr lang="pl-PL" sz="1000" b="0" baseline="0" dirty="0">
                          <a:latin typeface="+mj-lt"/>
                          <a:ea typeface="+mn-ea"/>
                          <a:cs typeface="+mn-cs"/>
                        </a:rPr>
                        <a:t> 416,00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+mn-ea"/>
                          <a:cs typeface="+mn-cs"/>
                        </a:rPr>
                        <a:t>0,00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598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85205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Zadania w zakresie przeciwdziałania przemocy w rodzinie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  <a:r>
                        <a:rPr lang="pl-PL" sz="1000" b="0" baseline="0" dirty="0">
                          <a:latin typeface="+mj-lt"/>
                          <a:ea typeface="+mn-ea"/>
                          <a:cs typeface="+mn-cs"/>
                        </a:rPr>
                        <a:t> 311,50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  <a:r>
                        <a:rPr lang="pl-PL" sz="1000" b="0" baseline="0" dirty="0">
                          <a:latin typeface="+mj-lt"/>
                          <a:ea typeface="+mn-ea"/>
                          <a:cs typeface="+mn-cs"/>
                        </a:rPr>
                        <a:t> 470,03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598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85213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Składki na ubezpieczenie zdrowotne opłacane za osoby pobierające niektóre świadczenia z pomocy społecznej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50</a:t>
                      </a:r>
                      <a:r>
                        <a:rPr lang="pl-PL" sz="1000" b="0" baseline="0" dirty="0">
                          <a:latin typeface="+mj-lt"/>
                          <a:ea typeface="Times New Roman"/>
                          <a:cs typeface="Times New Roman"/>
                        </a:rPr>
                        <a:t> 610,08</a:t>
                      </a:r>
                      <a:endParaRPr lang="pl-PL" sz="10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52</a:t>
                      </a:r>
                      <a:r>
                        <a:rPr lang="pl-PL" sz="1000" b="0" baseline="0" dirty="0">
                          <a:latin typeface="+mj-lt"/>
                          <a:ea typeface="Times New Roman"/>
                          <a:cs typeface="Times New Roman"/>
                        </a:rPr>
                        <a:t> 663,09</a:t>
                      </a:r>
                      <a:endParaRPr lang="pl-PL" sz="10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598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85214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Zasiłki okresowe, celowe i pomoc w naturze oraz składki na ubezpieczenia emerytalne i rentowe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+mn-ea"/>
                          <a:cs typeface="+mn-cs"/>
                        </a:rPr>
                        <a:t>286</a:t>
                      </a:r>
                      <a:r>
                        <a:rPr lang="pl-PL" sz="1000" b="0" baseline="0" dirty="0">
                          <a:latin typeface="+mj-lt"/>
                          <a:ea typeface="+mn-ea"/>
                          <a:cs typeface="+mn-cs"/>
                        </a:rPr>
                        <a:t> 021,57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+mn-ea"/>
                          <a:cs typeface="+mn-cs"/>
                        </a:rPr>
                        <a:t>266</a:t>
                      </a:r>
                      <a:r>
                        <a:rPr lang="pl-PL" sz="1000" b="0" baseline="0" dirty="0">
                          <a:latin typeface="+mj-lt"/>
                          <a:ea typeface="+mn-ea"/>
                          <a:cs typeface="+mn-cs"/>
                        </a:rPr>
                        <a:t> 322,41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561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85215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Dodatki mieszkaniowe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+mn-ea"/>
                          <a:cs typeface="+mn-cs"/>
                        </a:rPr>
                        <a:t>181</a:t>
                      </a:r>
                      <a:r>
                        <a:rPr lang="pl-PL" sz="1000" b="0" baseline="0" dirty="0">
                          <a:latin typeface="+mj-lt"/>
                          <a:ea typeface="+mn-ea"/>
                          <a:cs typeface="+mn-cs"/>
                        </a:rPr>
                        <a:t> 481,66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+mn-ea"/>
                          <a:cs typeface="+mn-cs"/>
                        </a:rPr>
                        <a:t>192 822,89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85216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Zasiłki stałe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604</a:t>
                      </a:r>
                      <a:r>
                        <a:rPr lang="pl-PL" sz="1000" b="0" baseline="0" dirty="0">
                          <a:latin typeface="+mj-lt"/>
                          <a:ea typeface="Times New Roman"/>
                          <a:cs typeface="Times New Roman"/>
                        </a:rPr>
                        <a:t> 376,25</a:t>
                      </a:r>
                      <a:endParaRPr lang="pl-PL" sz="10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619</a:t>
                      </a:r>
                      <a:r>
                        <a:rPr lang="pl-PL" sz="1000" b="0" baseline="0" dirty="0">
                          <a:latin typeface="+mj-lt"/>
                          <a:ea typeface="Times New Roman"/>
                          <a:cs typeface="Times New Roman"/>
                        </a:rPr>
                        <a:t> 622,76</a:t>
                      </a:r>
                      <a:endParaRPr lang="pl-PL" sz="10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85219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Ośrodki pomocy społecznej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pl-PL" sz="1000" b="0" baseline="0" dirty="0">
                          <a:latin typeface="+mj-lt"/>
                          <a:ea typeface="Times New Roman"/>
                          <a:cs typeface="Times New Roman"/>
                        </a:rPr>
                        <a:t> 327 858,76</a:t>
                      </a:r>
                      <a:endParaRPr lang="pl-PL" sz="10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pl-PL" sz="1000" b="0" baseline="0" dirty="0">
                          <a:latin typeface="+mj-lt"/>
                          <a:ea typeface="Times New Roman"/>
                          <a:cs typeface="Times New Roman"/>
                        </a:rPr>
                        <a:t> 255 965,65</a:t>
                      </a:r>
                      <a:endParaRPr lang="pl-PL" sz="10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27283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85228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Usługi opiekuńcze i specjalistyczne usługi opiekuńcze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412</a:t>
                      </a:r>
                      <a:r>
                        <a:rPr lang="pl-PL" sz="1000" b="0" baseline="0" dirty="0">
                          <a:latin typeface="+mj-lt"/>
                          <a:ea typeface="Times New Roman"/>
                          <a:cs typeface="Times New Roman"/>
                        </a:rPr>
                        <a:t> 017,00</a:t>
                      </a:r>
                      <a:endParaRPr lang="pl-PL" sz="10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421</a:t>
                      </a:r>
                      <a:r>
                        <a:rPr lang="pl-PL" sz="1000" b="0" baseline="0" dirty="0">
                          <a:latin typeface="+mj-lt"/>
                          <a:ea typeface="Times New Roman"/>
                          <a:cs typeface="Times New Roman"/>
                        </a:rPr>
                        <a:t> 499,00</a:t>
                      </a:r>
                      <a:endParaRPr lang="pl-PL" sz="10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8406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85230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Pomoc w zakresie dożywiania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174</a:t>
                      </a:r>
                      <a:r>
                        <a:rPr lang="pl-PL" sz="1000" b="0" baseline="0" dirty="0">
                          <a:latin typeface="+mj-lt"/>
                          <a:ea typeface="Times New Roman"/>
                          <a:cs typeface="Times New Roman"/>
                        </a:rPr>
                        <a:t> 641,40</a:t>
                      </a:r>
                      <a:endParaRPr lang="pl-PL" sz="10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+mn-ea"/>
                          <a:cs typeface="+mn-cs"/>
                        </a:rPr>
                        <a:t>173</a:t>
                      </a:r>
                      <a:r>
                        <a:rPr lang="pl-PL" sz="1000" b="0" baseline="0" dirty="0">
                          <a:latin typeface="+mj-lt"/>
                          <a:ea typeface="+mn-ea"/>
                          <a:cs typeface="+mn-cs"/>
                        </a:rPr>
                        <a:t> 365,00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970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85278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Usuwanie skutków klęsk żywiołowych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0,00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20 000,00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970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85295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Pozostała działalność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120 718,58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38 793,63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97073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Rodzina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  <a:ea typeface="+mn-ea"/>
                          <a:cs typeface="+mn-cs"/>
                        </a:rPr>
                        <a:t>27</a:t>
                      </a:r>
                      <a:r>
                        <a:rPr lang="pl-PL" sz="1000" b="1" baseline="0" dirty="0">
                          <a:latin typeface="+mj-lt"/>
                          <a:ea typeface="+mn-ea"/>
                          <a:cs typeface="+mn-cs"/>
                        </a:rPr>
                        <a:t> 171 992,11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  <a:ea typeface="+mn-ea"/>
                          <a:cs typeface="+mn-cs"/>
                        </a:rPr>
                        <a:t>22</a:t>
                      </a:r>
                      <a:r>
                        <a:rPr lang="pl-PL" sz="1000" b="1" baseline="0" dirty="0">
                          <a:latin typeface="+mj-lt"/>
                          <a:ea typeface="+mn-ea"/>
                          <a:cs typeface="+mn-cs"/>
                        </a:rPr>
                        <a:t> 556 600,99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598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85501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Świadczenia wychowawcze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+mn-ea"/>
                          <a:cs typeface="+mn-cs"/>
                        </a:rPr>
                        <a:t>18</a:t>
                      </a:r>
                      <a:r>
                        <a:rPr lang="pl-PL" sz="1000" b="0" baseline="0" dirty="0">
                          <a:latin typeface="+mj-lt"/>
                          <a:ea typeface="+mn-ea"/>
                          <a:cs typeface="+mn-cs"/>
                        </a:rPr>
                        <a:t> 143 098,12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13</a:t>
                      </a:r>
                      <a:r>
                        <a:rPr lang="pl-PL" sz="1000" baseline="0" dirty="0">
                          <a:latin typeface="+mj-lt"/>
                        </a:rPr>
                        <a:t> 918 896,27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85502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Świadczenia rodzinne, świadczenie z funduszu alimentacyjnego oraz składki na ubezpieczenia emerytalne i rentowe z ubezpieczenia społ.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+mn-ea"/>
                          <a:cs typeface="+mn-cs"/>
                        </a:rPr>
                        <a:t>7</a:t>
                      </a:r>
                      <a:r>
                        <a:rPr lang="pl-PL" sz="1000" b="0" baseline="0" dirty="0">
                          <a:latin typeface="+mj-lt"/>
                          <a:ea typeface="+mn-ea"/>
                          <a:cs typeface="+mn-cs"/>
                        </a:rPr>
                        <a:t> 017 237,90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+mn-ea"/>
                          <a:cs typeface="+mn-cs"/>
                        </a:rPr>
                        <a:t>6</a:t>
                      </a:r>
                      <a:r>
                        <a:rPr lang="pl-PL" sz="1000" b="0" baseline="0" dirty="0">
                          <a:latin typeface="+mj-lt"/>
                          <a:ea typeface="+mn-ea"/>
                          <a:cs typeface="+mn-cs"/>
                        </a:rPr>
                        <a:t> 772 658,03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0334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85503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Karta Dużej Rodziny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+mn-ea"/>
                          <a:cs typeface="+mn-cs"/>
                        </a:rPr>
                        <a:t>6</a:t>
                      </a:r>
                      <a:r>
                        <a:rPr lang="pl-PL" sz="1000" b="0" baseline="0" dirty="0">
                          <a:latin typeface="+mj-lt"/>
                          <a:ea typeface="+mn-ea"/>
                          <a:cs typeface="+mn-cs"/>
                        </a:rPr>
                        <a:t> 224,02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+mn-ea"/>
                          <a:cs typeface="+mn-cs"/>
                        </a:rPr>
                        <a:t>6</a:t>
                      </a:r>
                      <a:r>
                        <a:rPr lang="pl-PL" sz="1000" b="0" baseline="0" dirty="0">
                          <a:latin typeface="+mj-lt"/>
                          <a:ea typeface="+mn-ea"/>
                          <a:cs typeface="+mn-cs"/>
                        </a:rPr>
                        <a:t> 730,28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85504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Wspieranie rodziny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751</a:t>
                      </a:r>
                      <a:r>
                        <a:rPr lang="pl-PL" sz="1000" b="0" baseline="0" dirty="0">
                          <a:latin typeface="+mj-lt"/>
                          <a:ea typeface="Times New Roman"/>
                          <a:cs typeface="Times New Roman"/>
                        </a:rPr>
                        <a:t> 277,44</a:t>
                      </a:r>
                      <a:endParaRPr lang="pl-PL" sz="10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753</a:t>
                      </a:r>
                      <a:r>
                        <a:rPr lang="pl-PL" sz="1000" b="0" baseline="0" dirty="0">
                          <a:latin typeface="+mj-lt"/>
                          <a:ea typeface="Times New Roman"/>
                          <a:cs typeface="Times New Roman"/>
                        </a:rPr>
                        <a:t> 924,55</a:t>
                      </a:r>
                      <a:endParaRPr lang="pl-PL" sz="10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85505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Tworzenie i funkcjonowanie żłobków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533</a:t>
                      </a:r>
                      <a:r>
                        <a:rPr lang="pl-PL" sz="1000" b="0" baseline="0" dirty="0">
                          <a:latin typeface="+mj-lt"/>
                          <a:ea typeface="Times New Roman"/>
                          <a:cs typeface="Times New Roman"/>
                        </a:rPr>
                        <a:t> 051,29</a:t>
                      </a:r>
                      <a:endParaRPr lang="pl-PL" sz="10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455</a:t>
                      </a:r>
                      <a:r>
                        <a:rPr lang="pl-PL" sz="1000" b="0" baseline="0" dirty="0">
                          <a:latin typeface="+mj-lt"/>
                          <a:ea typeface="Times New Roman"/>
                          <a:cs typeface="Times New Roman"/>
                        </a:rPr>
                        <a:t> 404,61</a:t>
                      </a:r>
                      <a:endParaRPr lang="pl-PL" sz="10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22087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85506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Tworzenie i funkcjonowanie klubów dziecięcych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37 800,00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>
                          <a:latin typeface="+mj-lt"/>
                          <a:ea typeface="Times New Roman"/>
                          <a:cs typeface="Times New Roman"/>
                        </a:rPr>
                        <a:t>37 800,00</a:t>
                      </a:r>
                      <a:endParaRPr lang="pl-PL" sz="100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3962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85508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Rodziny zastępcze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595 326,62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544 516,69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3962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85513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Składki na ubezpieczenie zdrowotne opłacane za osoby pobierające niektóre świadczenia rodzinne zgodnie z przepisami ustawy o świadczeniach rodzinnych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87 976,72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0" dirty="0">
                          <a:latin typeface="+mj-lt"/>
                          <a:ea typeface="Times New Roman"/>
                          <a:cs typeface="Times New Roman"/>
                        </a:rPr>
                        <a:t>66 670,56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2396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 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Razem wydatki bieżące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  <a:ea typeface="+mn-ea"/>
                          <a:cs typeface="+mn-cs"/>
                        </a:rPr>
                        <a:t>31</a:t>
                      </a:r>
                      <a:r>
                        <a:rPr lang="pl-PL" sz="1000" b="1" baseline="0" dirty="0">
                          <a:latin typeface="+mj-lt"/>
                          <a:ea typeface="+mn-ea"/>
                          <a:cs typeface="+mn-cs"/>
                        </a:rPr>
                        <a:t> 730 898,26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44000" algn="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26</a:t>
                      </a:r>
                      <a:r>
                        <a:rPr lang="pl-PL" sz="1000" b="1" baseline="0" dirty="0">
                          <a:latin typeface="+mj-lt"/>
                        </a:rPr>
                        <a:t> 623 534,33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1318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755576" y="-24306"/>
            <a:ext cx="79928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l-PL" sz="2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  <a:cs typeface="Times New Roman" pitchFamily="18" charset="0"/>
            </a:endParaRPr>
          </a:p>
          <a:p>
            <a:pPr algn="ctr"/>
            <a:endParaRPr lang="pl-PL" sz="2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  <a:cs typeface="Times New Roman" pitchFamily="18" charset="0"/>
            </a:endParaRPr>
          </a:p>
          <a:p>
            <a:pPr algn="ctr"/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Finansowanie Opieki Społecznej  i Rodziny</a:t>
            </a:r>
            <a:endParaRPr lang="pl-PL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  <a:cs typeface="Times New Roman" pitchFamily="18" charset="0"/>
            </a:endParaRPr>
          </a:p>
          <a:p>
            <a:pPr algn="ctr"/>
            <a:endParaRPr lang="pl-PL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  <a:cs typeface="Times New Roman" pitchFamily="18" charset="0"/>
            </a:endParaRPr>
          </a:p>
          <a:p>
            <a:pPr algn="ctr"/>
            <a:endParaRPr lang="pl-PL" b="1" dirty="0"/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783935942"/>
              </p:ext>
            </p:extLst>
          </p:nvPr>
        </p:nvGraphicFramePr>
        <p:xfrm>
          <a:off x="287883" y="116632"/>
          <a:ext cx="8928274" cy="6264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834416"/>
              </p:ext>
            </p:extLst>
          </p:nvPr>
        </p:nvGraphicFramePr>
        <p:xfrm>
          <a:off x="611559" y="1768469"/>
          <a:ext cx="7596237" cy="36216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27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031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251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251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4663">
                <a:tc gridSpan="4">
                  <a:txBody>
                    <a:bodyPr/>
                    <a:lstStyle/>
                    <a:p>
                      <a:pPr algn="ctr" fontAlgn="ctr"/>
                      <a:endParaRPr lang="pl-PL" sz="1200" b="1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0014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L 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Treść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l-PL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Wykonanie   2020 r.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Wykonanie   2019 r.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027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Dotacje</a:t>
                      </a:r>
                      <a:r>
                        <a:rPr lang="pl-PL" sz="1400" b="1" i="0" u="none" strike="noStrike" baseline="0" dirty="0">
                          <a:effectLst/>
                          <a:latin typeface="+mj-lt"/>
                        </a:rPr>
                        <a:t> na zadania zlecone</a:t>
                      </a:r>
                      <a:endParaRPr lang="pl-PL" sz="1400" b="1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26 441 709,35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21 670 407,81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551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Dotacje na zadania własne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1 212 844,39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1 317 266,96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551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Dochody z odpłatności za usługi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319 152,22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168 907,30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3602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Nienależnie</a:t>
                      </a:r>
                      <a:r>
                        <a:rPr lang="pl-PL" sz="1400" b="1" i="0" u="none" strike="noStrike" baseline="0" dirty="0">
                          <a:effectLst/>
                          <a:latin typeface="+mj-lt"/>
                        </a:rPr>
                        <a:t> pobrane świadczenia zwrócone do budżetu</a:t>
                      </a:r>
                      <a:endParaRPr lang="pl-PL" sz="1400" b="1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80 123,97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113 849,28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3602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Razem dochody na Pomoc</a:t>
                      </a:r>
                      <a:r>
                        <a:rPr lang="pl-PL" sz="1400" b="1" i="0" u="none" strike="noStrike" baseline="0" dirty="0">
                          <a:effectLst/>
                          <a:latin typeface="+mj-lt"/>
                        </a:rPr>
                        <a:t> społeczną i Rodzinę</a:t>
                      </a:r>
                      <a:endParaRPr lang="pl-PL" sz="1400" b="1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28 053 829,93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23 270 431,35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551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Wydatki na Pomoc społeczną i Rodzinę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31 730 898,26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26 623 534,33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551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endParaRPr lang="pl-PL" sz="1400" b="1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Dopłata z budżetu gminy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3 677 068,33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pl-PL" sz="1400" b="1" i="0" u="none" strike="noStrike" dirty="0">
                          <a:effectLst/>
                          <a:latin typeface="+mj-lt"/>
                        </a:rPr>
                        <a:t>3 353 102,98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30676">
                <a:tc gridSpan="4">
                  <a:txBody>
                    <a:bodyPr/>
                    <a:lstStyle/>
                    <a:p>
                      <a:pPr algn="ctr" fontAlgn="ctr"/>
                      <a:endParaRPr lang="pl-PL" sz="1200" b="1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8175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268760"/>
            <a:ext cx="83529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395536" y="260648"/>
            <a:ext cx="8352928" cy="71096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</a:rPr>
              <a:t>Wprowadzenie </a:t>
            </a:r>
          </a:p>
          <a:p>
            <a:endParaRPr lang="pl-PL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  <a:cs typeface="Arial" pitchFamily="34" charset="0"/>
            </a:endParaRPr>
          </a:p>
          <a:p>
            <a:pPr algn="ctr"/>
            <a:r>
              <a:rPr lang="pl-PL" sz="2400" b="1" dirty="0">
                <a:latin typeface="+mj-lt"/>
                <a:cs typeface="Arial" pitchFamily="34" charset="0"/>
              </a:rPr>
              <a:t>   Rada Miejska w Grodkowie uchwałą nr XIV/104/19        z dnia 18 grudnia 2019 r. w sprawie uchwalenia budżetu Gminy Grodków na rok 2020 określiła :</a:t>
            </a:r>
          </a:p>
          <a:p>
            <a:pPr algn="ctr"/>
            <a:endParaRPr lang="pl-PL" sz="2400" b="1" dirty="0">
              <a:latin typeface="+mj-lt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l-PL" sz="2400" b="1" dirty="0">
                <a:latin typeface="+mj-lt"/>
                <a:cs typeface="Arial" pitchFamily="34" charset="0"/>
              </a:rPr>
              <a:t>wielkość dochodów na kwotę </a:t>
            </a:r>
            <a:r>
              <a:rPr lang="pl-PL" sz="2400" b="1" u="sng" dirty="0">
                <a:latin typeface="+mj-lt"/>
                <a:cs typeface="Arial" pitchFamily="34" charset="0"/>
              </a:rPr>
              <a:t>98 087 250,88 zł </a:t>
            </a:r>
          </a:p>
          <a:p>
            <a:pPr algn="ctr"/>
            <a:endParaRPr lang="pl-PL" sz="2400" b="1" dirty="0">
              <a:latin typeface="+mj-lt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l-PL" sz="2400" b="1" dirty="0">
                <a:latin typeface="+mj-lt"/>
                <a:cs typeface="Arial" pitchFamily="34" charset="0"/>
              </a:rPr>
              <a:t>wielkość wydatków na kwotę </a:t>
            </a:r>
            <a:r>
              <a:rPr lang="pl-PL" sz="2400" b="1" u="sng" dirty="0">
                <a:latin typeface="+mj-lt"/>
                <a:cs typeface="Arial" pitchFamily="34" charset="0"/>
              </a:rPr>
              <a:t>97 339 172,88 zł </a:t>
            </a:r>
          </a:p>
          <a:p>
            <a:pPr algn="ctr"/>
            <a:endParaRPr lang="pl-PL" sz="2400" b="1" dirty="0">
              <a:latin typeface="+mj-lt"/>
              <a:cs typeface="Arial" pitchFamily="34" charset="0"/>
            </a:endParaRPr>
          </a:p>
          <a:p>
            <a:pPr algn="ctr"/>
            <a:r>
              <a:rPr lang="pl-PL" sz="2400" b="1" dirty="0">
                <a:latin typeface="+mj-lt"/>
                <a:cs typeface="Arial" pitchFamily="34" charset="0"/>
              </a:rPr>
              <a:t>Nadwyżka budżetu na kwotę   </a:t>
            </a:r>
            <a:r>
              <a:rPr lang="pl-PL" sz="2400" b="1" u="sng" dirty="0">
                <a:latin typeface="+mj-lt"/>
                <a:cs typeface="Arial" pitchFamily="34" charset="0"/>
              </a:rPr>
              <a:t>748 078,00 </a:t>
            </a:r>
            <a:r>
              <a:rPr lang="pl-PL" sz="2400" b="1" u="sng" dirty="0" smtClean="0">
                <a:latin typeface="+mj-lt"/>
                <a:cs typeface="Arial" pitchFamily="34" charset="0"/>
              </a:rPr>
              <a:t>zł</a:t>
            </a:r>
            <a:endParaRPr lang="pl-PL" sz="2400" b="1" dirty="0">
              <a:latin typeface="+mj-lt"/>
              <a:cs typeface="Arial" pitchFamily="34" charset="0"/>
            </a:endParaRPr>
          </a:p>
          <a:p>
            <a:pPr algn="ctr"/>
            <a:r>
              <a:rPr lang="pl-PL" sz="2400" b="1" dirty="0" smtClean="0">
                <a:latin typeface="+mj-lt"/>
                <a:cs typeface="Arial" pitchFamily="34" charset="0"/>
              </a:rPr>
              <a:t> </a:t>
            </a:r>
            <a:endParaRPr lang="pl-PL" sz="2400" b="1" dirty="0">
              <a:latin typeface="+mj-lt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l-PL" sz="2400" b="1" dirty="0">
                <a:latin typeface="+mj-lt"/>
                <a:cs typeface="Arial" pitchFamily="34" charset="0"/>
              </a:rPr>
              <a:t>p</a:t>
            </a:r>
            <a:r>
              <a:rPr lang="pl-PL" sz="2400" b="1" dirty="0" smtClean="0">
                <a:latin typeface="+mj-lt"/>
                <a:cs typeface="Arial" pitchFamily="34" charset="0"/>
              </a:rPr>
              <a:t>rzychody budżetu w łącznej kwocie </a:t>
            </a:r>
            <a:r>
              <a:rPr lang="pl-PL" sz="2400" b="1" u="sng" dirty="0" smtClean="0">
                <a:latin typeface="+mj-lt"/>
                <a:cs typeface="Arial" pitchFamily="34" charset="0"/>
              </a:rPr>
              <a:t>2 </a:t>
            </a:r>
            <a:r>
              <a:rPr lang="pl-PL" sz="2400" b="1" u="sng" dirty="0">
                <a:latin typeface="+mj-lt"/>
                <a:cs typeface="Arial" pitchFamily="34" charset="0"/>
              </a:rPr>
              <a:t>000 000,00 </a:t>
            </a:r>
            <a:r>
              <a:rPr lang="pl-PL" sz="2400" b="1" u="sng" dirty="0" smtClean="0">
                <a:latin typeface="+mj-lt"/>
                <a:cs typeface="Arial" pitchFamily="34" charset="0"/>
              </a:rPr>
              <a:t>zł</a:t>
            </a:r>
          </a:p>
          <a:p>
            <a:endParaRPr lang="pl-PL" sz="2400" b="1" dirty="0" smtClean="0">
              <a:latin typeface="+mj-lt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l-PL" sz="2400" b="1" dirty="0">
                <a:latin typeface="+mj-lt"/>
                <a:cs typeface="Arial" pitchFamily="34" charset="0"/>
              </a:rPr>
              <a:t>r</a:t>
            </a:r>
            <a:r>
              <a:rPr lang="pl-PL" sz="2400" b="1" dirty="0" smtClean="0">
                <a:latin typeface="+mj-lt"/>
                <a:cs typeface="Arial" pitchFamily="34" charset="0"/>
              </a:rPr>
              <a:t>ozchody budżetu w łącznej kwocie   </a:t>
            </a:r>
            <a:r>
              <a:rPr lang="pl-PL" sz="2400" b="1" u="sng" dirty="0" smtClean="0">
                <a:latin typeface="+mj-lt"/>
                <a:cs typeface="Arial" pitchFamily="34" charset="0"/>
              </a:rPr>
              <a:t>2 748 078,00 zł</a:t>
            </a:r>
            <a:endParaRPr lang="pl-PL" sz="2400" b="1" u="sng" dirty="0">
              <a:latin typeface="+mj-lt"/>
              <a:cs typeface="Arial" pitchFamily="34" charset="0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179512" y="-315416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36009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</a:rPr>
              <a:t>Wydatki ogółem</a:t>
            </a:r>
          </a:p>
          <a:p>
            <a:pPr algn="ctr"/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</a:rPr>
              <a:t>na 31.12.2020 r. </a:t>
            </a:r>
          </a:p>
          <a:p>
            <a:endParaRPr lang="pl-PL" sz="28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517368"/>
              </p:ext>
            </p:extLst>
          </p:nvPr>
        </p:nvGraphicFramePr>
        <p:xfrm>
          <a:off x="899592" y="1670411"/>
          <a:ext cx="7560840" cy="197461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810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994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629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1751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654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Rodzaj wydatku</a:t>
                      </a:r>
                      <a:endParaRPr lang="pl-PL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Plan po zmianach</a:t>
                      </a:r>
                      <a:endParaRPr lang="pl-PL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Wykonanie 2020 r</a:t>
                      </a:r>
                      <a:endParaRPr lang="pl-PL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Wskaźnik</a:t>
                      </a:r>
                      <a:r>
                        <a:rPr lang="pl-PL" sz="1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wykonania</a:t>
                      </a:r>
                      <a:r>
                        <a:rPr lang="pl-PL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w %</a:t>
                      </a:r>
                      <a:endParaRPr lang="pl-PL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97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600" b="1" dirty="0"/>
                        <a:t>Wydatki bieżące</a:t>
                      </a:r>
                      <a:endParaRPr lang="pl-PL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600" b="1" dirty="0">
                          <a:latin typeface="+mn-lt"/>
                          <a:ea typeface="+mn-ea"/>
                          <a:cs typeface="+mn-cs"/>
                        </a:rPr>
                        <a:t>88</a:t>
                      </a:r>
                      <a:r>
                        <a:rPr lang="pl-PL" sz="1600" b="1" baseline="0" dirty="0">
                          <a:latin typeface="+mn-lt"/>
                          <a:ea typeface="+mn-ea"/>
                          <a:cs typeface="+mn-cs"/>
                        </a:rPr>
                        <a:t> 749 443,84</a:t>
                      </a:r>
                      <a:endParaRPr lang="pl-PL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600" b="1" dirty="0">
                          <a:latin typeface="+mn-lt"/>
                          <a:ea typeface="+mn-ea"/>
                          <a:cs typeface="+mn-cs"/>
                        </a:rPr>
                        <a:t>83</a:t>
                      </a:r>
                      <a:r>
                        <a:rPr lang="pl-PL" sz="1600" b="1" baseline="0" dirty="0">
                          <a:latin typeface="+mn-lt"/>
                          <a:ea typeface="+mn-ea"/>
                          <a:cs typeface="+mn-cs"/>
                        </a:rPr>
                        <a:t> 520 217,99</a:t>
                      </a:r>
                      <a:endParaRPr lang="pl-PL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dirty="0"/>
                        <a:t>94,11%</a:t>
                      </a:r>
                      <a:endParaRPr lang="pl-PL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600" b="1" dirty="0"/>
                        <a:t>Wydatki majątkowe</a:t>
                      </a:r>
                      <a:endParaRPr lang="pl-PL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600" b="1" dirty="0"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pl-PL" sz="1600" b="1" baseline="0" dirty="0">
                          <a:latin typeface="+mn-lt"/>
                          <a:ea typeface="+mn-ea"/>
                          <a:cs typeface="+mn-cs"/>
                        </a:rPr>
                        <a:t> 366 751,88</a:t>
                      </a:r>
                      <a:endParaRPr lang="pl-PL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600" b="1" dirty="0"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pl-PL" sz="1600" b="1" baseline="0" dirty="0">
                          <a:latin typeface="+mn-lt"/>
                          <a:ea typeface="+mn-ea"/>
                          <a:cs typeface="+mn-cs"/>
                        </a:rPr>
                        <a:t> 787 042,52</a:t>
                      </a:r>
                      <a:endParaRPr lang="pl-PL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dirty="0"/>
                        <a:t>94,41%</a:t>
                      </a:r>
                      <a:endParaRPr lang="pl-PL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600" b="1" dirty="0"/>
                        <a:t>Razem wydatki</a:t>
                      </a:r>
                      <a:endParaRPr lang="pl-PL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600" b="1" dirty="0">
                          <a:latin typeface="+mn-lt"/>
                          <a:ea typeface="+mn-ea"/>
                          <a:cs typeface="+mn-cs"/>
                        </a:rPr>
                        <a:t>99 116</a:t>
                      </a:r>
                      <a:r>
                        <a:rPr lang="pl-PL" sz="1600" b="1" baseline="0" dirty="0">
                          <a:latin typeface="+mn-lt"/>
                          <a:ea typeface="+mn-ea"/>
                          <a:cs typeface="+mn-cs"/>
                        </a:rPr>
                        <a:t> 195,72</a:t>
                      </a:r>
                      <a:endParaRPr lang="pl-PL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600" b="1" dirty="0">
                          <a:latin typeface="+mn-lt"/>
                          <a:ea typeface="+mn-ea"/>
                          <a:cs typeface="+mn-cs"/>
                        </a:rPr>
                        <a:t>93</a:t>
                      </a:r>
                      <a:r>
                        <a:rPr lang="pl-PL" sz="1600" b="1" baseline="0" dirty="0">
                          <a:latin typeface="+mn-lt"/>
                          <a:ea typeface="+mn-ea"/>
                          <a:cs typeface="+mn-cs"/>
                        </a:rPr>
                        <a:t> 307 260,51</a:t>
                      </a:r>
                      <a:endParaRPr lang="pl-PL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dirty="0"/>
                        <a:t>94,14%</a:t>
                      </a:r>
                      <a:endParaRPr lang="pl-PL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</a:rPr>
              <a:t>Wydatki ogółem 2020 /2019 </a:t>
            </a:r>
          </a:p>
          <a:p>
            <a:endParaRPr lang="pl-PL" sz="28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3932963955"/>
              </p:ext>
            </p:extLst>
          </p:nvPr>
        </p:nvGraphicFramePr>
        <p:xfrm>
          <a:off x="0" y="692696"/>
          <a:ext cx="9144000" cy="6165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395536" y="188640"/>
            <a:ext cx="8352928" cy="920251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</a:rPr>
              <a:t>Wydatki majątkowe  </a:t>
            </a:r>
          </a:p>
          <a:p>
            <a:endParaRPr lang="pl-PL" b="1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l-PL" b="1" dirty="0"/>
              <a:t>Plan : </a:t>
            </a:r>
            <a:r>
              <a:rPr lang="pl-PL" b="1" u="sng" dirty="0"/>
              <a:t>10 366 751,88 zł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l-PL" b="1" dirty="0"/>
              <a:t>Wykonanie : </a:t>
            </a:r>
            <a:r>
              <a:rPr lang="pl-PL" b="1" u="sng" dirty="0"/>
              <a:t>9 787 042,52 zł</a:t>
            </a:r>
            <a:r>
              <a:rPr lang="pl-PL" b="1" dirty="0"/>
              <a:t> (94,41 % planu)</a:t>
            </a:r>
            <a:endParaRPr lang="pl-PL" b="1" u="sng" dirty="0"/>
          </a:p>
          <a:p>
            <a:pPr lvl="1"/>
            <a:r>
              <a:rPr lang="pl-PL" b="1" dirty="0"/>
              <a:t>w tym:</a:t>
            </a:r>
            <a:endParaRPr lang="pl-PL" b="1" u="sng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b="1" dirty="0"/>
              <a:t>wydatki na inwestycje  </a:t>
            </a:r>
            <a:r>
              <a:rPr lang="pl-PL" b="1" u="sng" dirty="0"/>
              <a:t>7 209 692,09 zł</a:t>
            </a:r>
          </a:p>
          <a:p>
            <a:pPr lvl="1"/>
            <a:r>
              <a:rPr lang="pl-PL" b="1" dirty="0"/>
              <a:t>z tego:</a:t>
            </a:r>
            <a:endParaRPr lang="pl-PL" b="1" u="sng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pl-PL" b="1" dirty="0"/>
              <a:t>wydatki na programy finansowane z udziałem środków unijnych </a:t>
            </a:r>
            <a:r>
              <a:rPr lang="pl-PL" b="1" u="sng" dirty="0"/>
              <a:t>1 625 037,74 zł</a:t>
            </a:r>
            <a:r>
              <a:rPr lang="pl-PL" b="1" dirty="0"/>
              <a:t>,</a:t>
            </a:r>
            <a:endParaRPr lang="pl-PL" b="1" u="sng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pl-PL" b="1" dirty="0"/>
              <a:t>wydatki na zakupy inwestycyjne  </a:t>
            </a:r>
            <a:r>
              <a:rPr lang="pl-PL" b="1" u="sng" dirty="0"/>
              <a:t>658 373,35 zł</a:t>
            </a:r>
            <a:r>
              <a:rPr lang="pl-PL" b="1" dirty="0"/>
              <a:t>,</a:t>
            </a:r>
            <a:endParaRPr lang="pl-PL" b="1" u="sng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pl-PL" b="1" dirty="0"/>
              <a:t>dotacje inwestycyjne </a:t>
            </a:r>
            <a:r>
              <a:rPr lang="pl-PL" b="1" u="sng" dirty="0"/>
              <a:t>1 918 977,08 zł</a:t>
            </a:r>
            <a:r>
              <a:rPr lang="pl-PL" b="1" dirty="0"/>
              <a:t>,</a:t>
            </a:r>
          </a:p>
          <a:p>
            <a:pPr lvl="1"/>
            <a:r>
              <a:rPr lang="pl-PL" b="1" dirty="0"/>
              <a:t>w tym dla innych jednostek samorządu terytorialnego  </a:t>
            </a:r>
            <a:r>
              <a:rPr lang="pl-PL" b="1" u="sng" dirty="0"/>
              <a:t>176 198,00 zł</a:t>
            </a:r>
            <a:r>
              <a:rPr lang="pl-PL" b="1" dirty="0"/>
              <a:t>.</a:t>
            </a:r>
            <a:endParaRPr lang="pl-PL" b="1" u="sng" dirty="0"/>
          </a:p>
          <a:p>
            <a:pPr algn="just"/>
            <a:r>
              <a:rPr lang="pl-PL" sz="1600" b="1" dirty="0"/>
              <a:t> </a:t>
            </a:r>
            <a:endParaRPr lang="pl-PL" sz="1600" b="1" u="sng" dirty="0"/>
          </a:p>
          <a:p>
            <a:pPr algn="just"/>
            <a:r>
              <a:rPr lang="pl-PL" sz="1600" b="1" dirty="0"/>
              <a:t>Realizację wydatków majątkowych w podziale na działy klasyfikacji budżetowej oraz grupy wydatków przedstawia tabela nr 4. Realizację wydatków majątkowych dofinansowanych z Programów Pomocowych UE przedstawia tabela 4.2. Realizację pozostałych zadań i zakupów inwestycyjnych przedstawia tabela 4.1. Tabele stanowią załączniki do  sprawozdania.</a:t>
            </a:r>
            <a:endParaRPr lang="pl-PL" sz="1600" b="1" u="sng" dirty="0"/>
          </a:p>
          <a:p>
            <a:pPr algn="just"/>
            <a:r>
              <a:rPr lang="pl-PL" sz="1600" b="1" dirty="0"/>
              <a:t>	</a:t>
            </a:r>
            <a:endParaRPr lang="pl-PL" sz="1600" b="1" u="sng" dirty="0"/>
          </a:p>
          <a:p>
            <a:pPr algn="just"/>
            <a:r>
              <a:rPr lang="pl-PL" sz="1600" b="1" dirty="0"/>
              <a:t>W zakresie wydatków majątkowych z założonego planu nie wykorzystano kwoty 579 709,36 zł, w tym rezerwa inwestycyjna 155 000,00 zł . Wynika to z przesunięcia realizacji inwestycji na 2021 rok i lata następne w kwocie  76 000,00 zł, a także z oszczędności na zadaniach realizowanych w 2020 r. </a:t>
            </a:r>
            <a:endParaRPr lang="pl-PL" sz="1600" b="1" u="sng" dirty="0"/>
          </a:p>
          <a:p>
            <a:endParaRPr lang="pl-PL" sz="28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395536" y="188640"/>
            <a:ext cx="8352928" cy="95410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</a:rPr>
              <a:t>Wydatki majątkowe  </a:t>
            </a:r>
            <a:endParaRPr lang="pl-PL" b="1" dirty="0"/>
          </a:p>
          <a:p>
            <a:pPr algn="just"/>
            <a:r>
              <a:rPr lang="pl-PL" b="1" dirty="0"/>
              <a:t>Zadania realizowane z Samorządem Województwa Opolskiego:</a:t>
            </a:r>
            <a:endParaRPr lang="pl-PL" b="1" u="sng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b="1" dirty="0"/>
              <a:t>Budowa chodnika w ciągu drogi wojewódzkiej nr 378 w m. Gnojna – dokumentacja 90 000,00 zł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b="1" dirty="0"/>
              <a:t>Opracowanie dokumentacji poprawiającej bezpieczeństwo ruchu drogowego obwodnicy miejscowości Grodków w ciągu drogi wojewódzkiej nr 401 wraz z wykonaniem audytu bezpieczeństwa – dokumentacja 86 198,00 zł</a:t>
            </a:r>
          </a:p>
          <a:p>
            <a:pPr lvl="0" algn="just"/>
            <a:endParaRPr lang="pl-PL" b="1" dirty="0"/>
          </a:p>
          <a:p>
            <a:pPr lvl="0" algn="just"/>
            <a:r>
              <a:rPr lang="pl-PL" b="1" dirty="0"/>
              <a:t>Zadania dofinansowane z Funduszu Dróg Samorządowych:</a:t>
            </a:r>
          </a:p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pl-PL" b="1" dirty="0"/>
              <a:t>Przebudowa układu komunikacyjnego obręb Półwiosek wraz                 z  odwodnieniem - etap I – wartość 1 569 191,70zł; dofinansowanie       1 032 328,74 zł</a:t>
            </a:r>
          </a:p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pl-PL" b="1" dirty="0"/>
              <a:t>Przebudowa ulic Kochanowskiego i Dąbrowskiej w Grodkowie – wartość 1323 513,17 zł; dofinansowanie 926 459,21 zł</a:t>
            </a:r>
          </a:p>
          <a:p>
            <a:pPr lvl="0" algn="just"/>
            <a:endParaRPr lang="pl-PL" b="1" dirty="0"/>
          </a:p>
          <a:p>
            <a:pPr lvl="0" algn="just"/>
            <a:r>
              <a:rPr lang="pl-PL" b="1" dirty="0"/>
              <a:t>Zadania dofinansowane z Funduszu Ochrony Gruntów Rolnych</a:t>
            </a:r>
          </a:p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pl-PL" b="1" dirty="0"/>
              <a:t>Droga dojazdowa do gruntów rolnych Żelazna- wartość 477 468,21 zł; dofinansowanie 135 000,00 zł</a:t>
            </a:r>
          </a:p>
          <a:p>
            <a:pPr lvl="0" algn="just"/>
            <a:endParaRPr lang="pl-PL" b="1" dirty="0"/>
          </a:p>
          <a:p>
            <a:pPr lvl="0" algn="just"/>
            <a:r>
              <a:rPr lang="pl-PL" b="1" dirty="0"/>
              <a:t>Zadania dofinansowane z budżetu państwa jako zadania zlecone</a:t>
            </a:r>
          </a:p>
          <a:p>
            <a:pPr marL="285750" lvl="0" indent="-285750" algn="just">
              <a:buFont typeface="Wingdings" panose="05000000000000000000" pitchFamily="2" charset="2"/>
              <a:buChar char="v"/>
            </a:pPr>
            <a:r>
              <a:rPr lang="pl-PL" b="1" dirty="0"/>
              <a:t>Utworzenie Środowiskowego Domu Samopomocy w Grodkowie- wartość 1 742 779,08 zł; dofinansowanie 1 742 779,08 zł</a:t>
            </a:r>
          </a:p>
          <a:p>
            <a:pPr lvl="0" algn="just"/>
            <a:endParaRPr lang="pl-PL" sz="28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3389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395536" y="188640"/>
            <a:ext cx="8352928" cy="717119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</a:rPr>
              <a:t>Wydatki majątkowe  </a:t>
            </a:r>
          </a:p>
          <a:p>
            <a:endParaRPr lang="pl-PL" b="1" dirty="0"/>
          </a:p>
          <a:p>
            <a:pPr algn="just"/>
            <a:r>
              <a:rPr lang="pl-PL" b="1" dirty="0"/>
              <a:t>Zadania realizowane z dofinansowaniem z Programów Pomocowych UE</a:t>
            </a:r>
          </a:p>
          <a:p>
            <a:pPr algn="just"/>
            <a:endParaRPr lang="pl-PL" b="1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b="1" dirty="0"/>
              <a:t>Termomodernizacja obiektów użyteczności publicznej na terenie Subregionu Południowego – Etap II: Ocieplenie ścian i dachu budynku PSP w Kolnicy  - wartość 523 289,70 zł; dofinansowanie 418 254,54 zł</a:t>
            </a:r>
          </a:p>
          <a:p>
            <a:pPr algn="just"/>
            <a:endParaRPr lang="pl-PL" b="1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b="1" dirty="0"/>
              <a:t>Budowa Sali spotkań we wsi Więcmierzyce – wartość 1 212 357,83 zł; dofinansowanie 499 952,00 zł</a:t>
            </a:r>
          </a:p>
          <a:p>
            <a:pPr algn="just"/>
            <a:endParaRPr lang="pl-PL" b="1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b="1" dirty="0"/>
              <a:t>Poszerzenie funkcji i doposażenie świetlicy wiejskiej w Bogdanowie – wartość 242 759,58 zł; dofinansowanie 111 616,00 zł</a:t>
            </a:r>
          </a:p>
          <a:p>
            <a:pPr algn="just"/>
            <a:endParaRPr lang="pl-PL" b="1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b="1" dirty="0"/>
              <a:t>Utworzenie ścieżki dydaktycznej w Grodkowie- wartość 60 000,00 zł; dofinansowanie 31 815,00 zł</a:t>
            </a:r>
          </a:p>
          <a:p>
            <a:pPr algn="just"/>
            <a:endParaRPr lang="pl-PL" b="1" dirty="0"/>
          </a:p>
          <a:p>
            <a:pPr algn="just"/>
            <a:endParaRPr lang="pl-PL" sz="2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8902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55707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l-PL" sz="28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</a:endParaRPr>
          </a:p>
          <a:p>
            <a:pPr algn="ctr"/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j-lt"/>
              </a:rPr>
              <a:t>Fundusz sołecki</a:t>
            </a:r>
          </a:p>
          <a:p>
            <a:pPr algn="ctr"/>
            <a:endParaRPr lang="pl-PL" b="1" dirty="0"/>
          </a:p>
          <a:p>
            <a:pPr algn="just"/>
            <a:endParaRPr lang="pl-PL" sz="2400" b="1" dirty="0"/>
          </a:p>
          <a:p>
            <a:pPr algn="just"/>
            <a:r>
              <a:rPr lang="pl-PL" sz="2400" b="1" dirty="0"/>
              <a:t>W ramach przyznanych sołectwom środków w kwocie 674 104,95 zł w całości pochodzących z funduszu sołeckiego Sołectwa wydatkowały na realizację zadań kwotę   659 116,39 zł   na:</a:t>
            </a:r>
            <a:endParaRPr lang="pl-PL" sz="2400" b="1" u="sng" dirty="0"/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pl-PL" sz="2400" b="1" dirty="0"/>
              <a:t>wydatki bieżące kwotę  453 110,68 zł, </a:t>
            </a:r>
          </a:p>
          <a:p>
            <a:pPr lvl="0" algn="just"/>
            <a:r>
              <a:rPr lang="pl-PL" sz="2400" b="1" dirty="0"/>
              <a:t>    realizując  72 zadania, </a:t>
            </a:r>
            <a:endParaRPr lang="pl-PL" sz="2400" b="1" u="sng" dirty="0"/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pl-PL" sz="2400" b="1" dirty="0"/>
              <a:t>wydatki majątkowe kwotę  206 005,71 zł, </a:t>
            </a:r>
          </a:p>
          <a:p>
            <a:pPr lvl="0" algn="just"/>
            <a:r>
              <a:rPr lang="pl-PL" sz="2400" b="1" dirty="0"/>
              <a:t>    realizując 16 zadań.</a:t>
            </a:r>
            <a:endParaRPr lang="pl-PL" sz="2400" b="1" u="sng" dirty="0"/>
          </a:p>
          <a:p>
            <a:r>
              <a:rPr lang="pl-PL" sz="2400" b="1" dirty="0"/>
              <a:t> </a:t>
            </a:r>
            <a:endParaRPr lang="pl-PL" sz="2400" b="1" u="sng" dirty="0"/>
          </a:p>
          <a:p>
            <a:pPr algn="ctr"/>
            <a:endParaRPr lang="pl-PL" sz="2400" b="1" dirty="0"/>
          </a:p>
          <a:p>
            <a:pPr algn="ctr"/>
            <a:r>
              <a:rPr lang="pl-PL" b="1" dirty="0"/>
              <a:t>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763285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l-PL" sz="2400" b="1" dirty="0"/>
          </a:p>
          <a:p>
            <a:pPr algn="ctr"/>
            <a:r>
              <a:rPr lang="pl-PL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Wynik budżetu, przychody i rozchody budżetu.</a:t>
            </a:r>
          </a:p>
          <a:p>
            <a:r>
              <a:rPr lang="pl-PL" dirty="0"/>
              <a:t> </a:t>
            </a:r>
          </a:p>
          <a:p>
            <a:pPr algn="just"/>
            <a:r>
              <a:rPr lang="pl-PL" b="1" dirty="0"/>
              <a:t>	</a:t>
            </a:r>
            <a:r>
              <a:rPr lang="pl-PL" sz="2000" b="1" dirty="0"/>
              <a:t>Wynik budżetu za 2020 rok, czyli różnica między wykonanymi dochodami a wydatkami budżetu to nadwyżka    budżetu w kwocie 6 397 346,32 zł, zwiększyła  skumulowaną nadwyżkę z lat poprzednich. Po zamknięciu roku 2020 skumulowana nadwyżka budżetu wynosi 8 269 483,20 zł, z tego niewykorzystane środki o  których mowa w art. 217  ust.2 pkt 8 ustawy o finansach publicznych :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pl-PL" sz="2000" b="1" dirty="0"/>
              <a:t>176 140,12 zł z opłat za zezwolenia na sprzedaż napojów alkoholowych  i wydatków budżetu na realizację zadań ujętych w gminnym programie profilaktyki i rozwiązywania problemów alkoholowych  oraz gminnym programie przeciwdziałania narkomanii 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pl-PL" sz="2000" b="1" dirty="0"/>
              <a:t> 2 713 314,00 zł  -  środki z Rządowego Programu Inwestycyjnego otrzymane i niewykorzystane w 2020 r.</a:t>
            </a:r>
          </a:p>
          <a:p>
            <a:pPr algn="just"/>
            <a:endParaRPr lang="pl-PL" sz="2000" b="1" dirty="0"/>
          </a:p>
          <a:p>
            <a:pPr algn="just"/>
            <a:r>
              <a:rPr lang="pl-PL" sz="2000" b="1" dirty="0"/>
              <a:t>Dodatni wynik 2020 roku na przychodach i rozchodach to kwota +719 158,00 zł,  który zwiększa poziom   wolnych środków  z kwoty 6 748 078,00 zł do  kwoty 7 467 236,00,00  zł.</a:t>
            </a:r>
          </a:p>
          <a:p>
            <a:pPr algn="just"/>
            <a:endParaRPr lang="pl-PL" sz="2000" b="1" dirty="0"/>
          </a:p>
          <a:p>
            <a:pPr algn="just"/>
            <a:r>
              <a:rPr lang="pl-PL" sz="2000" b="1" dirty="0"/>
              <a:t> </a:t>
            </a:r>
          </a:p>
          <a:p>
            <a:pPr algn="just"/>
            <a:r>
              <a:rPr lang="pl-PL" sz="2000" b="1" dirty="0"/>
              <a:t>	</a:t>
            </a:r>
            <a:endParaRPr lang="pl-PL" sz="2000" b="1" u="sng" dirty="0"/>
          </a:p>
        </p:txBody>
      </p:sp>
    </p:spTree>
    <p:extLst>
      <p:ext uri="{BB962C8B-B14F-4D97-AF65-F5344CB8AC3E}">
        <p14:creationId xmlns:p14="http://schemas.microsoft.com/office/powerpoint/2010/main" val="11522627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49244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pl-PL" b="1" dirty="0"/>
              <a:t>	</a:t>
            </a:r>
            <a:r>
              <a:rPr lang="pl-PL" dirty="0"/>
              <a:t> </a:t>
            </a:r>
          </a:p>
          <a:p>
            <a:pPr algn="just"/>
            <a:endParaRPr lang="pl-PL" sz="1600" b="1" dirty="0"/>
          </a:p>
          <a:p>
            <a:pPr algn="just"/>
            <a:r>
              <a:rPr lang="pl-PL" sz="2400" b="1" dirty="0"/>
              <a:t>	Na dzień 31 grudnia 2020 r. kwota długu gminy z tytułu zaciągniętych kredytów i pożyczek wynosi 7 467 236,00 zł, z tego: kwota 3 502 236,00 zł podlega wyłączeniu (1 467 236,00 zł kredyt na wyprzedzające finansowanie zadań realizowanych z udziałem środków pochodzących z budżetu Unii Europejskiej           i  2 035 000,00 zł kredyt na wkład własny w projektach finansowanych w co najmniej 60% środkami ). </a:t>
            </a:r>
          </a:p>
          <a:p>
            <a:pPr algn="just"/>
            <a:endParaRPr lang="pl-PL" sz="2400" b="1" dirty="0"/>
          </a:p>
          <a:p>
            <a:pPr algn="just"/>
            <a:r>
              <a:rPr lang="pl-PL" sz="2400" b="1" dirty="0"/>
              <a:t>Na dzień 31 grudnia 2020 r. gmina nie posiadała wymagalnych zobowiązań z tytułu dostaw i usług.</a:t>
            </a:r>
          </a:p>
          <a:p>
            <a:pPr algn="just"/>
            <a:endParaRPr lang="pl-PL" sz="16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683568" y="1988840"/>
            <a:ext cx="8064896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pl-PL" b="1" dirty="0"/>
              <a:t>	</a:t>
            </a:r>
            <a:r>
              <a:rPr lang="pl-PL" sz="2400" b="1" dirty="0"/>
              <a:t>Regionalna Izba Obrachunkowa w Opolu podejmując uchwałę Nr 66/2021 z dnia  1 kwietnia  2021 r., Składu Orzekającego RIO w Opolu, w sprawie opinii o sprawozdaniu z wykonania budżetu Gminy Grodków za 2020 r., </a:t>
            </a:r>
            <a:r>
              <a:rPr lang="pl-PL" sz="2400" b="1" u="sng" dirty="0"/>
              <a:t>pozytywnie zaopiniowała </a:t>
            </a:r>
            <a:r>
              <a:rPr lang="pl-PL" sz="2400" b="1" dirty="0"/>
              <a:t>sprawozdanie Burmistrza Grodkowa  z wykonania budżetu Gminy Grodków za 2020 r. </a:t>
            </a:r>
          </a:p>
          <a:p>
            <a:pPr algn="just"/>
            <a:r>
              <a:rPr lang="pl-PL" sz="2400" b="1" dirty="0"/>
              <a:t>	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8340509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-2716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28178"/>
            <a:ext cx="8064896" cy="48936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pl-PL" b="1" dirty="0"/>
              <a:t>	</a:t>
            </a:r>
            <a:r>
              <a:rPr lang="pl-PL" sz="2400" b="1" dirty="0"/>
              <a:t>Komisja Rewizyjna na podstawie art.18 a ust.3 z dnia 8 marca 1990 r. o samorządzie gminnym (Dz.U. z 2020 r. poz.713), po rozpatrzeniu: sprawozdania finansowego Gminy Grodków za 2020 rok, sprawozdania z wykonania budżetu Gminy Grodków za 2020 rok wraz z opinią Regionalnej Izby Obrachunkowej o tym sprawozdaniu oraz informacji  o stanie mienia Gminy Grodków za 2020 rok, zobowiązana jest przygotować  wniosek do Rady Miejskiej w sprawie absolutorium dla Burmistrza Grodkowa za rok 2020 z tytułu wykonania budżetu gminy.</a:t>
            </a:r>
          </a:p>
          <a:p>
            <a:pPr algn="just"/>
            <a:r>
              <a:rPr lang="pl-PL" sz="2400" b="1" dirty="0"/>
              <a:t>	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77315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</a:rPr>
              <a:t>W wyniku zmian budżetu w trakcie roku </a:t>
            </a:r>
          </a:p>
          <a:p>
            <a:pPr algn="ctr"/>
            <a:r>
              <a:rPr lang="pl-PL" sz="24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</a:rPr>
              <a:t>plan i jego wykonanie przedstawia się następująco:</a:t>
            </a:r>
            <a:endParaRPr lang="pl-PL" sz="2400" u="sng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latin typeface="+mj-lt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7173016"/>
              </p:ext>
            </p:extLst>
          </p:nvPr>
        </p:nvGraphicFramePr>
        <p:xfrm>
          <a:off x="1547664" y="1700808"/>
          <a:ext cx="5904656" cy="489712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3265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/>
                        <a:t>Plan na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/>
                        <a:t>31.12.2020</a:t>
                      </a:r>
                      <a:endParaRPr lang="pl-PL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/>
                        <a:t>Wykonanie na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/>
                        <a:t>31.12.2020</a:t>
                      </a:r>
                      <a:endParaRPr lang="pl-PL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dirty="0"/>
                        <a:t>Wskaźnik        wykonania</a:t>
                      </a:r>
                      <a:r>
                        <a:rPr lang="pl-PL" sz="1400" baseline="0" dirty="0"/>
                        <a:t> </a:t>
                      </a:r>
                      <a:r>
                        <a:rPr lang="pl-PL" sz="1400" dirty="0"/>
                        <a:t>w %</a:t>
                      </a:r>
                      <a:endParaRPr lang="pl-PL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/>
                        <a:t>DOCHODY</a:t>
                      </a:r>
                      <a:endParaRPr lang="pl-PL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+mn-lt"/>
                          <a:ea typeface="+mn-ea"/>
                          <a:cs typeface="+mn-cs"/>
                        </a:rPr>
                        <a:t>99</a:t>
                      </a:r>
                      <a:r>
                        <a:rPr lang="pl-PL" sz="1400" b="1" baseline="0" dirty="0">
                          <a:latin typeface="+mn-lt"/>
                          <a:ea typeface="+mn-ea"/>
                          <a:cs typeface="+mn-cs"/>
                        </a:rPr>
                        <a:t> 576 561,31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+mn-lt"/>
                          <a:ea typeface="+mn-ea"/>
                          <a:cs typeface="+mn-cs"/>
                        </a:rPr>
                        <a:t>99</a:t>
                      </a:r>
                      <a:r>
                        <a:rPr lang="pl-PL" sz="1400" b="1" baseline="0" dirty="0">
                          <a:latin typeface="+mn-lt"/>
                          <a:ea typeface="+mn-ea"/>
                          <a:cs typeface="+mn-cs"/>
                        </a:rPr>
                        <a:t> 704 606,83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+mn-lt"/>
                          <a:ea typeface="+mn-ea"/>
                          <a:cs typeface="+mn-cs"/>
                        </a:rPr>
                        <a:t>100,13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/>
                        <a:t>w tym:</a:t>
                      </a:r>
                      <a:endParaRPr lang="pl-PL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4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/>
                        <a:t>DOCHODY  BIEŻĄCE</a:t>
                      </a:r>
                      <a:endParaRPr lang="pl-PL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+mn-lt"/>
                          <a:ea typeface="+mn-ea"/>
                          <a:cs typeface="+mn-cs"/>
                        </a:rPr>
                        <a:t>91</a:t>
                      </a:r>
                      <a:r>
                        <a:rPr lang="pl-PL" sz="1400" b="1" baseline="0" dirty="0">
                          <a:latin typeface="+mn-lt"/>
                          <a:ea typeface="+mn-ea"/>
                          <a:cs typeface="+mn-cs"/>
                        </a:rPr>
                        <a:t> 774 137,54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  <a:r>
                        <a:rPr lang="pl-PL" sz="1400" b="1" baseline="0" dirty="0">
                          <a:latin typeface="+mn-lt"/>
                          <a:ea typeface="+mn-ea"/>
                          <a:cs typeface="+mn-cs"/>
                        </a:rPr>
                        <a:t> 489 186,51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/>
                        <a:t>98,60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/>
                        <a:t>DOCHODY  MAJĄTKOWE</a:t>
                      </a:r>
                      <a:endParaRPr lang="pl-PL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+mn-lt"/>
                          <a:ea typeface="+mn-ea"/>
                          <a:cs typeface="+mn-cs"/>
                        </a:rPr>
                        <a:t>  7</a:t>
                      </a:r>
                      <a:r>
                        <a:rPr lang="pl-PL" sz="1400" b="1" baseline="0" dirty="0">
                          <a:latin typeface="+mn-lt"/>
                          <a:ea typeface="+mn-ea"/>
                          <a:cs typeface="+mn-cs"/>
                        </a:rPr>
                        <a:t> 802 423,77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+mn-lt"/>
                          <a:ea typeface="+mn-ea"/>
                          <a:cs typeface="+mn-cs"/>
                        </a:rPr>
                        <a:t> 9</a:t>
                      </a:r>
                      <a:r>
                        <a:rPr lang="pl-PL" sz="1400" b="1" baseline="0" dirty="0">
                          <a:latin typeface="+mn-lt"/>
                          <a:ea typeface="+mn-ea"/>
                          <a:cs typeface="+mn-cs"/>
                        </a:rPr>
                        <a:t> 215 420,32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+mn-lt"/>
                          <a:ea typeface="+mn-ea"/>
                          <a:cs typeface="+mn-cs"/>
                        </a:rPr>
                        <a:t>118,11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/>
                        <a:t>WYDATKI</a:t>
                      </a:r>
                      <a:endParaRPr lang="pl-PL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+mn-lt"/>
                          <a:ea typeface="+mn-ea"/>
                          <a:cs typeface="+mn-cs"/>
                        </a:rPr>
                        <a:t>99</a:t>
                      </a:r>
                      <a:r>
                        <a:rPr lang="pl-PL" sz="1400" b="1" baseline="0" dirty="0">
                          <a:latin typeface="+mn-lt"/>
                          <a:ea typeface="+mn-ea"/>
                          <a:cs typeface="+mn-cs"/>
                        </a:rPr>
                        <a:t> 116 195,72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+mn-lt"/>
                          <a:ea typeface="+mn-ea"/>
                          <a:cs typeface="+mn-cs"/>
                        </a:rPr>
                        <a:t>93</a:t>
                      </a:r>
                      <a:r>
                        <a:rPr lang="pl-PL" sz="1400" b="1" baseline="0" dirty="0">
                          <a:latin typeface="+mn-lt"/>
                          <a:ea typeface="+mn-ea"/>
                          <a:cs typeface="+mn-cs"/>
                        </a:rPr>
                        <a:t> 307 260,51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+mn-lt"/>
                          <a:ea typeface="+mn-ea"/>
                          <a:cs typeface="+mn-cs"/>
                        </a:rPr>
                        <a:t>94,14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/>
                        <a:t>w tym:</a:t>
                      </a:r>
                      <a:endParaRPr lang="pl-PL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4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/>
                        <a:t>WYDATKI  BIEŻĄCE</a:t>
                      </a:r>
                      <a:endParaRPr lang="pl-PL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+mn-lt"/>
                          <a:ea typeface="+mn-ea"/>
                          <a:cs typeface="+mn-cs"/>
                        </a:rPr>
                        <a:t>88</a:t>
                      </a:r>
                      <a:r>
                        <a:rPr lang="pl-PL" sz="1400" b="1" baseline="0" dirty="0">
                          <a:latin typeface="+mn-lt"/>
                          <a:ea typeface="+mn-ea"/>
                          <a:cs typeface="+mn-cs"/>
                        </a:rPr>
                        <a:t> 749 443,84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+mn-lt"/>
                          <a:ea typeface="+mn-ea"/>
                          <a:cs typeface="+mn-cs"/>
                        </a:rPr>
                        <a:t>83</a:t>
                      </a:r>
                      <a:r>
                        <a:rPr lang="pl-PL" sz="1400" b="1" baseline="0" dirty="0">
                          <a:latin typeface="+mn-lt"/>
                          <a:ea typeface="+mn-ea"/>
                          <a:cs typeface="+mn-cs"/>
                        </a:rPr>
                        <a:t> 520 217,99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+mn-lt"/>
                          <a:ea typeface="+mn-ea"/>
                          <a:cs typeface="+mn-cs"/>
                        </a:rPr>
                        <a:t>94,11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/>
                        <a:t>WYDATKI  MAJĄTKOWE</a:t>
                      </a:r>
                      <a:endParaRPr lang="pl-PL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+mn-lt"/>
                          <a:ea typeface="+mn-ea"/>
                          <a:cs typeface="+mn-cs"/>
                        </a:rPr>
                        <a:t> 10</a:t>
                      </a:r>
                      <a:r>
                        <a:rPr lang="pl-PL" sz="1400" b="1" baseline="0" dirty="0">
                          <a:latin typeface="+mn-lt"/>
                          <a:ea typeface="+mn-ea"/>
                          <a:cs typeface="+mn-cs"/>
                        </a:rPr>
                        <a:t> 366 751,88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+mn-lt"/>
                          <a:ea typeface="+mn-ea"/>
                          <a:cs typeface="+mn-cs"/>
                        </a:rPr>
                        <a:t> 9</a:t>
                      </a:r>
                      <a:r>
                        <a:rPr lang="pl-PL" sz="1400" b="1" baseline="0" dirty="0">
                          <a:latin typeface="+mn-lt"/>
                          <a:ea typeface="+mn-ea"/>
                          <a:cs typeface="+mn-cs"/>
                        </a:rPr>
                        <a:t> 787 042,52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+mn-lt"/>
                          <a:ea typeface="+mn-ea"/>
                          <a:cs typeface="+mn-cs"/>
                        </a:rPr>
                        <a:t>94</a:t>
                      </a:r>
                      <a:r>
                        <a:rPr lang="pl-PL" sz="1400" b="1" baseline="0" dirty="0">
                          <a:latin typeface="+mn-lt"/>
                          <a:ea typeface="+mn-ea"/>
                          <a:cs typeface="+mn-cs"/>
                        </a:rPr>
                        <a:t> 41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/>
                        <a:t>WYNIK BUDŻETU-NADWYŻKA</a:t>
                      </a:r>
                      <a:endParaRPr lang="pl-PL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+mn-lt"/>
                          <a:ea typeface="+mn-ea"/>
                          <a:cs typeface="+mn-cs"/>
                        </a:rPr>
                        <a:t>     460</a:t>
                      </a:r>
                      <a:r>
                        <a:rPr lang="pl-PL" sz="1400" b="1" baseline="0" dirty="0">
                          <a:latin typeface="+mn-lt"/>
                          <a:ea typeface="+mn-ea"/>
                          <a:cs typeface="+mn-cs"/>
                        </a:rPr>
                        <a:t> 365,59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+mn-lt"/>
                          <a:ea typeface="+mn-ea"/>
                          <a:cs typeface="+mn-cs"/>
                        </a:rPr>
                        <a:t>  6</a:t>
                      </a:r>
                      <a:r>
                        <a:rPr lang="pl-PL" sz="1400" b="1" baseline="0" dirty="0">
                          <a:latin typeface="+mn-lt"/>
                          <a:ea typeface="+mn-ea"/>
                          <a:cs typeface="+mn-cs"/>
                        </a:rPr>
                        <a:t> 397 346,32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1 389,62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kern="1200" dirty="0"/>
                        <a:t>WYNIK OPERACYJNY</a:t>
                      </a:r>
                      <a:endParaRPr lang="pl-PL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+mn-lt"/>
                          <a:ea typeface="+mn-ea"/>
                          <a:cs typeface="+mn-cs"/>
                        </a:rPr>
                        <a:t>   3</a:t>
                      </a:r>
                      <a:r>
                        <a:rPr lang="pl-PL" sz="1400" b="1" baseline="0" dirty="0">
                          <a:latin typeface="+mn-lt"/>
                          <a:ea typeface="+mn-ea"/>
                          <a:cs typeface="+mn-cs"/>
                        </a:rPr>
                        <a:t> 024 693,70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pl-PL" sz="1400" b="1" baseline="0" dirty="0">
                          <a:latin typeface="+mn-lt"/>
                          <a:ea typeface="+mn-ea"/>
                          <a:cs typeface="+mn-cs"/>
                        </a:rPr>
                        <a:t> 968 968,52</a:t>
                      </a:r>
                      <a:endParaRPr lang="pl-PL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+mn-lt"/>
                          <a:ea typeface="+mn-ea"/>
                          <a:cs typeface="+mn-cs"/>
                        </a:rPr>
                        <a:t>230,40</a:t>
                      </a:r>
                      <a:endParaRPr lang="pl-PL" sz="14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Prostokąt 9"/>
          <p:cNvSpPr/>
          <p:nvPr/>
        </p:nvSpPr>
        <p:spPr>
          <a:xfrm>
            <a:off x="395536" y="2967335"/>
            <a:ext cx="8352928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b="1" dirty="0"/>
              <a:t>Prezentacja została przygotowana na podstawie sprawozdania rocznego z wykonania budżetu Gminy Grodków za 2020 rok.</a:t>
            </a:r>
          </a:p>
          <a:p>
            <a:pPr algn="ctr"/>
            <a:endParaRPr lang="pl-PL" sz="2400" b="1" dirty="0"/>
          </a:p>
          <a:p>
            <a:pPr algn="ctr"/>
            <a:r>
              <a:rPr lang="pl-PL" sz="2400" b="1" dirty="0"/>
              <a:t>	</a:t>
            </a:r>
          </a:p>
          <a:p>
            <a:pPr algn="ctr"/>
            <a:r>
              <a:rPr lang="pl-PL" sz="2400" b="1" dirty="0"/>
              <a:t>Marek Antoniewicz – Burmistrz Grodkowa</a:t>
            </a:r>
          </a:p>
          <a:p>
            <a:pPr algn="ctr"/>
            <a:endParaRPr lang="pl-PL" sz="2400" b="1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pl-PL" sz="240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Dziękuję za uwagę</a:t>
            </a:r>
          </a:p>
          <a:p>
            <a:pPr algn="ctr"/>
            <a:endParaRPr lang="pl-PL" sz="8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620547"/>
            <a:ext cx="1306070" cy="144176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766363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</a:rPr>
              <a:t>Dochody - ogółem </a:t>
            </a:r>
          </a:p>
          <a:p>
            <a:endParaRPr lang="pl-PL" sz="28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</a:endParaRPr>
          </a:p>
          <a:p>
            <a:pPr algn="ctr"/>
            <a:r>
              <a:rPr lang="pl-PL" sz="2400" b="1" dirty="0">
                <a:latin typeface="+mj-lt"/>
                <a:cs typeface="Arial" pitchFamily="34" charset="0"/>
              </a:rPr>
              <a:t>Dochody budżetu Gminy Grodków na koniec okresu sprawozdawczego zostały wykonane w kwocie </a:t>
            </a:r>
          </a:p>
          <a:p>
            <a:pPr algn="ctr"/>
            <a:endParaRPr lang="pl-PL" sz="2400" b="1" dirty="0">
              <a:latin typeface="+mj-lt"/>
              <a:cs typeface="Arial" pitchFamily="34" charset="0"/>
            </a:endParaRPr>
          </a:p>
          <a:p>
            <a:pPr algn="ctr">
              <a:spcAft>
                <a:spcPts val="0"/>
              </a:spcAft>
            </a:pPr>
            <a:r>
              <a:rPr lang="pl-PL" sz="2800" b="1" u="sng" dirty="0">
                <a:latin typeface="+mj-lt"/>
              </a:rPr>
              <a:t>99 704 606,83 zł</a:t>
            </a:r>
            <a:endParaRPr lang="pl-PL" sz="2800" b="1" u="sng" dirty="0">
              <a:latin typeface="+mj-lt"/>
              <a:ea typeface="Times New Roman"/>
              <a:cs typeface="Times New Roman"/>
            </a:endParaRPr>
          </a:p>
          <a:p>
            <a:pPr algn="ctr"/>
            <a:endParaRPr lang="pl-PL" sz="2400" b="1" dirty="0">
              <a:latin typeface="+mj-lt"/>
              <a:cs typeface="Arial" pitchFamily="34" charset="0"/>
            </a:endParaRPr>
          </a:p>
          <a:p>
            <a:pPr algn="ctr"/>
            <a:r>
              <a:rPr lang="pl-PL" sz="2400" b="1" dirty="0">
                <a:latin typeface="+mj-lt"/>
                <a:cs typeface="Arial" pitchFamily="34" charset="0"/>
              </a:rPr>
              <a:t>w tym : </a:t>
            </a:r>
          </a:p>
          <a:p>
            <a:pPr algn="ctr"/>
            <a:endParaRPr lang="pl-PL" sz="2400" b="1" dirty="0">
              <a:latin typeface="+mj-lt"/>
              <a:cs typeface="Arial" pitchFamily="34" charset="0"/>
            </a:endParaRPr>
          </a:p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pl-PL" sz="2400" b="1" dirty="0">
                <a:latin typeface="+mj-lt"/>
                <a:cs typeface="Arial" pitchFamily="34" charset="0"/>
              </a:rPr>
              <a:t>dochody bieżące </a:t>
            </a:r>
            <a:r>
              <a:rPr lang="pl-PL" sz="2400" b="1" u="sng" dirty="0"/>
              <a:t>90 489 186,51</a:t>
            </a:r>
            <a:r>
              <a:rPr lang="pl-PL" sz="2400" b="1" u="sng" dirty="0">
                <a:latin typeface="+mj-lt"/>
                <a:cs typeface="Arial" pitchFamily="34" charset="0"/>
              </a:rPr>
              <a:t> zł </a:t>
            </a:r>
            <a:br>
              <a:rPr lang="pl-PL" sz="2400" b="1" u="sng" dirty="0">
                <a:latin typeface="+mj-lt"/>
                <a:cs typeface="Arial" pitchFamily="34" charset="0"/>
              </a:rPr>
            </a:br>
            <a:r>
              <a:rPr lang="pl-PL" sz="2400" b="1" dirty="0">
                <a:latin typeface="+mj-lt"/>
                <a:cs typeface="Arial" pitchFamily="34" charset="0"/>
              </a:rPr>
              <a:t>(90,76 % dochodów ogółem) </a:t>
            </a:r>
          </a:p>
          <a:p>
            <a:pPr algn="ctr"/>
            <a:endParaRPr lang="pl-PL" sz="2400" b="1" dirty="0">
              <a:latin typeface="+mj-lt"/>
              <a:cs typeface="Arial" pitchFamily="34" charset="0"/>
            </a:endParaRPr>
          </a:p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pl-PL" sz="2400" b="1" dirty="0">
                <a:latin typeface="+mj-lt"/>
                <a:cs typeface="Arial" pitchFamily="34" charset="0"/>
              </a:rPr>
              <a:t>dochody majątkowe </a:t>
            </a:r>
            <a:r>
              <a:rPr lang="pl-PL" sz="2400" b="1" u="sng" dirty="0"/>
              <a:t>9 787 042,52</a:t>
            </a:r>
            <a:r>
              <a:rPr lang="pl-PL" sz="2400" b="1" u="sng" dirty="0">
                <a:latin typeface="+mj-lt"/>
                <a:cs typeface="Arial" pitchFamily="34" charset="0"/>
              </a:rPr>
              <a:t> zł </a:t>
            </a:r>
          </a:p>
          <a:p>
            <a:pPr algn="ctr"/>
            <a:r>
              <a:rPr lang="pl-PL" sz="2400" b="1" dirty="0">
                <a:latin typeface="+mj-lt"/>
                <a:cs typeface="Arial" pitchFamily="34" charset="0"/>
              </a:rPr>
              <a:t>(9,24 % dochodów ogółem)</a:t>
            </a:r>
          </a:p>
          <a:p>
            <a:pPr algn="ctr"/>
            <a:endParaRPr lang="pl-PL" sz="2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19245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+mj-lt"/>
              </a:rPr>
              <a:t>Dochody budżetu ogółem- struktura</a:t>
            </a:r>
          </a:p>
          <a:p>
            <a:endParaRPr lang="pl-PL" sz="28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</a:endParaRPr>
          </a:p>
          <a:p>
            <a:pPr algn="ctr"/>
            <a:endParaRPr lang="pl-PL" sz="2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j-lt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625020"/>
              </p:ext>
            </p:extLst>
          </p:nvPr>
        </p:nvGraphicFramePr>
        <p:xfrm>
          <a:off x="539552" y="692696"/>
          <a:ext cx="8003315" cy="592268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56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047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2937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4353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008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Lp.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Treść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Wykonanie na 31.12.2020r.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udział w dochodach 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58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Dochody budżetu ,w tym: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>
                          <a:latin typeface="+mj-lt"/>
                          <a:ea typeface="Times New Roman"/>
                          <a:cs typeface="Times New Roman"/>
                        </a:rPr>
                        <a:t>99</a:t>
                      </a:r>
                      <a:r>
                        <a:rPr lang="pl-PL" sz="1050" b="1" baseline="0" dirty="0">
                          <a:latin typeface="+mj-lt"/>
                          <a:ea typeface="Times New Roman"/>
                          <a:cs typeface="Times New Roman"/>
                        </a:rPr>
                        <a:t> 704 606,83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>
                          <a:latin typeface="+mj-lt"/>
                        </a:rPr>
                        <a:t>100,00%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69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1.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dochody bieżące,</a:t>
                      </a:r>
                      <a:r>
                        <a:rPr lang="pl-PL" sz="1000" b="1" baseline="0" dirty="0">
                          <a:latin typeface="+mj-lt"/>
                        </a:rPr>
                        <a:t> </a:t>
                      </a:r>
                      <a:r>
                        <a:rPr lang="pl-PL" sz="1000" b="1" dirty="0">
                          <a:latin typeface="+mj-lt"/>
                        </a:rPr>
                        <a:t>z tego: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>
                          <a:latin typeface="+mj-lt"/>
                          <a:ea typeface="+mn-ea"/>
                          <a:cs typeface="+mn-cs"/>
                        </a:rPr>
                        <a:t>90</a:t>
                      </a:r>
                      <a:r>
                        <a:rPr lang="pl-PL" sz="1050" b="1" baseline="0" dirty="0">
                          <a:latin typeface="+mj-lt"/>
                          <a:ea typeface="+mn-ea"/>
                          <a:cs typeface="+mn-cs"/>
                        </a:rPr>
                        <a:t> 489 186,51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>
                          <a:latin typeface="+mj-lt"/>
                        </a:rPr>
                        <a:t>90,76%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08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1.1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dochody własne (1.1.1 + 1.1.2 +1.1.3 + 1.1.4),</a:t>
                      </a:r>
                      <a:r>
                        <a:rPr lang="pl-PL" sz="1000" b="1" baseline="0" dirty="0">
                          <a:latin typeface="+mj-lt"/>
                        </a:rPr>
                        <a:t> </a:t>
                      </a:r>
                      <a:r>
                        <a:rPr lang="pl-PL" sz="1000" b="1" dirty="0">
                          <a:latin typeface="+mj-lt"/>
                        </a:rPr>
                        <a:t>w tym: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>
                          <a:latin typeface="+mj-lt"/>
                          <a:ea typeface="+mn-ea"/>
                          <a:cs typeface="+mn-cs"/>
                        </a:rPr>
                        <a:t>38</a:t>
                      </a:r>
                      <a:r>
                        <a:rPr lang="pl-PL" sz="1050" b="1" baseline="0" dirty="0">
                          <a:latin typeface="+mj-lt"/>
                          <a:ea typeface="+mn-ea"/>
                          <a:cs typeface="+mn-cs"/>
                        </a:rPr>
                        <a:t> 582 189,14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>
                          <a:latin typeface="+mj-lt"/>
                        </a:rPr>
                        <a:t>38,70%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73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1.1.1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dochody z tytułu udziału we wpływach z podatku dochodowego od osób fizycznych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  <a:ea typeface="+mn-ea"/>
                          <a:cs typeface="+mn-cs"/>
                        </a:rPr>
                        <a:t>16</a:t>
                      </a:r>
                      <a:r>
                        <a:rPr lang="pl-PL" sz="1050" baseline="0" dirty="0">
                          <a:latin typeface="+mj-lt"/>
                          <a:ea typeface="+mn-ea"/>
                          <a:cs typeface="+mn-cs"/>
                        </a:rPr>
                        <a:t> 038 843</a:t>
                      </a:r>
                      <a:r>
                        <a:rPr lang="pl-PL" sz="1050" dirty="0">
                          <a:latin typeface="+mj-lt"/>
                          <a:ea typeface="+mn-ea"/>
                          <a:cs typeface="+mn-cs"/>
                        </a:rPr>
                        <a:t>,00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  <a:ea typeface="Times New Roman"/>
                          <a:cs typeface="Times New Roman"/>
                        </a:rPr>
                        <a:t>16,09%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73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1.1.2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dochody z tytułu udziału we wpływach z podatku dochodowego od osób prawnych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  <a:ea typeface="+mn-ea"/>
                          <a:cs typeface="+mn-cs"/>
                        </a:rPr>
                        <a:t>     407</a:t>
                      </a:r>
                      <a:r>
                        <a:rPr lang="pl-PL" sz="1050" baseline="0" dirty="0">
                          <a:latin typeface="+mj-lt"/>
                          <a:ea typeface="+mn-ea"/>
                          <a:cs typeface="+mn-cs"/>
                        </a:rPr>
                        <a:t> 267,77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</a:rPr>
                        <a:t>0,41%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561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1.1.3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podatki i opłaty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</a:rPr>
                        <a:t>19</a:t>
                      </a:r>
                      <a:r>
                        <a:rPr lang="pl-PL" sz="1050" baseline="0" dirty="0">
                          <a:latin typeface="+mj-lt"/>
                        </a:rPr>
                        <a:t> 876 042,41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</a:rPr>
                        <a:t>19,93%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61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 w tym: podatek od nieruchomości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  <a:ea typeface="+mn-ea"/>
                          <a:cs typeface="+mn-cs"/>
                        </a:rPr>
                        <a:t> 9</a:t>
                      </a:r>
                      <a:r>
                        <a:rPr lang="pl-PL" sz="1050" baseline="0" dirty="0">
                          <a:latin typeface="+mj-lt"/>
                          <a:ea typeface="+mn-ea"/>
                          <a:cs typeface="+mn-cs"/>
                        </a:rPr>
                        <a:t> 923 639,71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</a:rPr>
                        <a:t>9,95%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561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1.1.4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dochody z majątku gminy- bieżące 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</a:rPr>
                        <a:t> 1</a:t>
                      </a:r>
                      <a:r>
                        <a:rPr lang="pl-PL" sz="1050" baseline="0" dirty="0">
                          <a:latin typeface="+mj-lt"/>
                        </a:rPr>
                        <a:t> 595 241,89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</a:rPr>
                        <a:t>1,60%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00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1.2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subwencje z budżetu państwa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>
                          <a:latin typeface="+mj-lt"/>
                          <a:ea typeface="+mn-ea"/>
                          <a:cs typeface="+mn-cs"/>
                        </a:rPr>
                        <a:t>20</a:t>
                      </a:r>
                      <a:r>
                        <a:rPr lang="pl-PL" sz="1050" b="1" baseline="0" dirty="0">
                          <a:latin typeface="+mj-lt"/>
                          <a:ea typeface="+mn-ea"/>
                          <a:cs typeface="+mn-cs"/>
                        </a:rPr>
                        <a:t> 565 492,00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>
                          <a:latin typeface="+mj-lt"/>
                        </a:rPr>
                        <a:t>20,63%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844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1.3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dotacje i środki przeznaczone na cele bieżące,</a:t>
                      </a:r>
                      <a:r>
                        <a:rPr lang="pl-PL" sz="1000" b="1" baseline="0" dirty="0">
                          <a:latin typeface="+mj-lt"/>
                        </a:rPr>
                        <a:t> </a:t>
                      </a:r>
                      <a:r>
                        <a:rPr lang="pl-PL" sz="1000" b="1" dirty="0">
                          <a:latin typeface="+mj-lt"/>
                        </a:rPr>
                        <a:t>w</a:t>
                      </a:r>
                      <a:r>
                        <a:rPr lang="pl-PL" sz="1000" b="1" baseline="0" dirty="0">
                          <a:latin typeface="+mj-lt"/>
                        </a:rPr>
                        <a:t> tym: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>
                          <a:latin typeface="+mj-lt"/>
                          <a:ea typeface="+mn-ea"/>
                          <a:cs typeface="+mn-cs"/>
                        </a:rPr>
                        <a:t>31</a:t>
                      </a:r>
                      <a:r>
                        <a:rPr lang="pl-PL" sz="1050" b="1" baseline="0" dirty="0">
                          <a:latin typeface="+mj-lt"/>
                          <a:ea typeface="+mn-ea"/>
                          <a:cs typeface="+mn-cs"/>
                        </a:rPr>
                        <a:t> 341 505,37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>
                          <a:latin typeface="+mj-lt"/>
                        </a:rPr>
                        <a:t>31,43%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561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1.3.1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dotacje na zadania zlecone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  <a:ea typeface="+mn-ea"/>
                          <a:cs typeface="+mn-cs"/>
                        </a:rPr>
                        <a:t>28</a:t>
                      </a:r>
                      <a:r>
                        <a:rPr lang="pl-PL" sz="1050" baseline="0" dirty="0">
                          <a:latin typeface="+mj-lt"/>
                          <a:ea typeface="+mn-ea"/>
                          <a:cs typeface="+mn-cs"/>
                        </a:rPr>
                        <a:t> 671 353,15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</a:rPr>
                        <a:t>28,76%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61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1.3.2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dotacje na zadania powierzone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  <a:ea typeface="+mn-ea"/>
                          <a:cs typeface="+mn-cs"/>
                        </a:rPr>
                        <a:t>      18</a:t>
                      </a:r>
                      <a:r>
                        <a:rPr lang="pl-PL" sz="1050" baseline="0" dirty="0"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050" dirty="0">
                          <a:latin typeface="+mj-lt"/>
                          <a:ea typeface="+mn-ea"/>
                          <a:cs typeface="+mn-cs"/>
                        </a:rPr>
                        <a:t>000,00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</a:rPr>
                        <a:t>0,02%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844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1.3.3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dotacje na zadania własne bieżące z budżetu państwa 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</a:rPr>
                        <a:t>2</a:t>
                      </a:r>
                      <a:r>
                        <a:rPr lang="pl-PL" sz="1050" baseline="0" dirty="0">
                          <a:latin typeface="+mj-lt"/>
                        </a:rPr>
                        <a:t> 089 678,42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</a:rPr>
                        <a:t>2,10%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973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1.3.4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dotacje na zadania własne bieżące z budżetu  innych jednostek samorządu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  <a:ea typeface="+mn-ea"/>
                          <a:cs typeface="+mn-cs"/>
                        </a:rPr>
                        <a:t>    216</a:t>
                      </a:r>
                      <a:r>
                        <a:rPr lang="pl-PL" sz="1050" baseline="0" dirty="0">
                          <a:latin typeface="+mj-lt"/>
                          <a:ea typeface="+mn-ea"/>
                          <a:cs typeface="+mn-cs"/>
                        </a:rPr>
                        <a:t> 527,01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</a:rPr>
                        <a:t>0,22%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561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1.3.5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środki z różnych źródeł na zadania bieżące, z tego: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  <a:ea typeface="+mn-ea"/>
                          <a:cs typeface="+mn-cs"/>
                        </a:rPr>
                        <a:t>   345</a:t>
                      </a:r>
                      <a:r>
                        <a:rPr lang="pl-PL" sz="1050" baseline="0" dirty="0">
                          <a:latin typeface="+mj-lt"/>
                          <a:ea typeface="+mn-ea"/>
                          <a:cs typeface="+mn-cs"/>
                        </a:rPr>
                        <a:t> 946,79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</a:rPr>
                        <a:t>0,35%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4460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Times New Roman"/>
                          <a:cs typeface="Times New Roman"/>
                        </a:rPr>
                        <a:t>1.3.5.1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środki na finansowanie wydatków na realizację zadań finansowanych z udziałem środków, o których mowa w art.5 ust.1 pkt 2 i 3 </a:t>
                      </a:r>
                      <a:endParaRPr lang="pl-PL" sz="1000" kern="1200" dirty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0" dirty="0">
                          <a:latin typeface="+mj-lt"/>
                          <a:ea typeface="Times New Roman"/>
                          <a:cs typeface="Times New Roman"/>
                        </a:rPr>
                        <a:t>    164</a:t>
                      </a:r>
                      <a:r>
                        <a:rPr lang="pl-PL" sz="1050" b="0" baseline="0" dirty="0">
                          <a:latin typeface="+mj-lt"/>
                          <a:ea typeface="Times New Roman"/>
                          <a:cs typeface="Times New Roman"/>
                        </a:rPr>
                        <a:t> 300,00</a:t>
                      </a:r>
                      <a:endParaRPr lang="pl-PL" sz="1050" b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50" b="0" dirty="0">
                          <a:latin typeface="+mj-lt"/>
                          <a:ea typeface="Times New Roman"/>
                          <a:cs typeface="Times New Roman"/>
                        </a:rPr>
                        <a:t>0,16%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844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2.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dochody majątkowe,</a:t>
                      </a:r>
                      <a:r>
                        <a:rPr lang="pl-PL" sz="1000" b="1" baseline="0" dirty="0">
                          <a:latin typeface="+mj-lt"/>
                        </a:rPr>
                        <a:t> </a:t>
                      </a:r>
                      <a:r>
                        <a:rPr lang="pl-PL" sz="1000" b="1" dirty="0">
                          <a:latin typeface="+mj-lt"/>
                        </a:rPr>
                        <a:t>z</a:t>
                      </a:r>
                      <a:r>
                        <a:rPr lang="pl-PL" sz="1000" b="1" baseline="0" dirty="0">
                          <a:latin typeface="+mj-lt"/>
                        </a:rPr>
                        <a:t> tego: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>
                          <a:latin typeface="+mj-lt"/>
                          <a:ea typeface="+mn-ea"/>
                          <a:cs typeface="+mn-cs"/>
                        </a:rPr>
                        <a:t>9</a:t>
                      </a:r>
                      <a:r>
                        <a:rPr lang="pl-PL" sz="1050" b="1" baseline="0" dirty="0">
                          <a:latin typeface="+mj-lt"/>
                          <a:ea typeface="+mn-ea"/>
                          <a:cs typeface="+mn-cs"/>
                        </a:rPr>
                        <a:t> 215 420,32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>
                          <a:latin typeface="+mj-lt"/>
                        </a:rPr>
                        <a:t>9,24%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168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2.1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dochody ze sprzedaży majątku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>
                          <a:latin typeface="+mj-lt"/>
                        </a:rPr>
                        <a:t>1</a:t>
                      </a:r>
                      <a:r>
                        <a:rPr lang="pl-PL" sz="1050" b="1" baseline="0" dirty="0">
                          <a:latin typeface="+mj-lt"/>
                        </a:rPr>
                        <a:t> 509 384,05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>
                          <a:latin typeface="+mj-lt"/>
                        </a:rPr>
                        <a:t>1,51%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026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2.2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dotacje i środki przeznaczone na inwestycje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>
                          <a:latin typeface="+mj-lt"/>
                          <a:ea typeface="+mn-ea"/>
                          <a:cs typeface="+mn-cs"/>
                        </a:rPr>
                        <a:t>7</a:t>
                      </a:r>
                      <a:r>
                        <a:rPr lang="pl-PL" sz="1050" b="1" baseline="0" dirty="0">
                          <a:latin typeface="+mj-lt"/>
                          <a:ea typeface="+mn-ea"/>
                          <a:cs typeface="+mn-cs"/>
                        </a:rPr>
                        <a:t> 618 265,91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>
                          <a:latin typeface="+mj-lt"/>
                        </a:rPr>
                        <a:t>7,64%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4460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2.2.1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środki na finansowanie wydatków na realizację zadań finansowanych z udziałem środków, o których mowa w art.5 ust.1 pkt 2 i 3 </a:t>
                      </a:r>
                      <a:endParaRPr lang="pl-PL" sz="1000" kern="1200" dirty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  <a:ea typeface="+mn-ea"/>
                          <a:cs typeface="+mn-cs"/>
                        </a:rPr>
                        <a:t>  1</a:t>
                      </a:r>
                      <a:r>
                        <a:rPr lang="pl-PL" sz="1050" baseline="0" dirty="0">
                          <a:latin typeface="+mj-lt"/>
                          <a:ea typeface="+mn-ea"/>
                          <a:cs typeface="+mn-cs"/>
                        </a:rPr>
                        <a:t> 977 774,74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</a:rPr>
                        <a:t>1,98%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844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2.2.1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środki na pozostałe projekty 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  <a:ea typeface="Times New Roman"/>
                          <a:cs typeface="Times New Roman"/>
                        </a:rPr>
                        <a:t> 5</a:t>
                      </a:r>
                      <a:r>
                        <a:rPr lang="pl-PL" sz="1050" baseline="0" dirty="0">
                          <a:latin typeface="+mj-lt"/>
                          <a:ea typeface="Times New Roman"/>
                          <a:cs typeface="Times New Roman"/>
                        </a:rPr>
                        <a:t> 567 057,68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  <a:ea typeface="Times New Roman"/>
                          <a:cs typeface="Times New Roman"/>
                        </a:rPr>
                        <a:t>5,58%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973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2.2.2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refundacja wydatków poniesionych na inwestycje w latach poprzednich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  <a:ea typeface="+mn-ea"/>
                          <a:cs typeface="+mn-cs"/>
                        </a:rPr>
                        <a:t>      73</a:t>
                      </a:r>
                      <a:r>
                        <a:rPr lang="pl-PL" sz="1050" baseline="0" dirty="0">
                          <a:latin typeface="+mj-lt"/>
                          <a:ea typeface="+mn-ea"/>
                          <a:cs typeface="+mn-cs"/>
                        </a:rPr>
                        <a:t> 433,49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50" dirty="0">
                          <a:latin typeface="+mj-lt"/>
                        </a:rPr>
                        <a:t>0,07%</a:t>
                      </a:r>
                      <a:endParaRPr lang="pl-PL" sz="105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4460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2.3.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dochody z tytułu przekształcenia prawa użytkowania wieczystego przysługującego osobom fizycznym w prawo własności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>
                          <a:latin typeface="+mj-lt"/>
                          <a:ea typeface="+mn-ea"/>
                          <a:cs typeface="+mn-cs"/>
                        </a:rPr>
                        <a:t>   87</a:t>
                      </a:r>
                      <a:r>
                        <a:rPr lang="pl-PL" sz="1050" b="1" baseline="0" dirty="0">
                          <a:latin typeface="+mj-lt"/>
                          <a:ea typeface="+mn-ea"/>
                          <a:cs typeface="+mn-cs"/>
                        </a:rPr>
                        <a:t> 770,36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50" b="1" dirty="0">
                          <a:latin typeface="+mj-lt"/>
                        </a:rPr>
                        <a:t>0,09%</a:t>
                      </a:r>
                      <a:endParaRPr lang="pl-PL" sz="105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395536" y="188640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Ø"/>
            </a:pPr>
            <a:endParaRPr lang="pl-PL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pl-PL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3739197407"/>
              </p:ext>
            </p:extLst>
          </p:nvPr>
        </p:nvGraphicFramePr>
        <p:xfrm>
          <a:off x="251520" y="222112"/>
          <a:ext cx="8496944" cy="6336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188640"/>
            <a:ext cx="8352928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l-PL" sz="28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latin typeface="Arial" pitchFamily="34" charset="0"/>
              </a:rPr>
              <a:t>   Dochody podatkowe – porównanie z 2019 r.</a:t>
            </a:r>
          </a:p>
          <a:p>
            <a:endParaRPr lang="pl-PL" sz="28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271820"/>
              </p:ext>
            </p:extLst>
          </p:nvPr>
        </p:nvGraphicFramePr>
        <p:xfrm>
          <a:off x="755576" y="702086"/>
          <a:ext cx="6984776" cy="59921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922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202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L.P.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Rodzaj dochodów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wykonanie      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na 31.12.20 r.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wykonanie      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na 31.12.19 r.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Wzrost /</a:t>
                      </a:r>
                      <a:r>
                        <a:rPr lang="pl-PL" sz="1000" baseline="0" dirty="0"/>
                        <a:t> </a:t>
                      </a:r>
                      <a:r>
                        <a:rPr lang="pl-PL" sz="1000" dirty="0"/>
                        <a:t>spadek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do 2019 r.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64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1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 dirty="0"/>
                        <a:t>Udziały we wpływach z podatku dochodowego od osób fizycznych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16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038 843,00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15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924 203,00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114 640,00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33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2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 dirty="0"/>
                        <a:t>Udziały we wpływach z podatku dochodowego od osób prawnych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407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267,77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268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964,71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138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303,06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01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3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/>
                        <a:t>Podatek rolny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550 417,95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206 441,20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343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976,75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01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4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/>
                        <a:t>Podatek od nieruchomości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9 923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639,71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9 235 351,68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688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288,03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19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5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/>
                        <a:t>Podatek leśny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142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837,19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138 267,27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4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569,92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82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6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/>
                        <a:t>Podatek od środków transportowych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584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139,40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505 866,51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78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272,89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4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7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/>
                        <a:t>Podatek dochodowy od osób fizycznych, opłacany w formie karty podatkowej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20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911,18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31 334,20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Times New Roman"/>
                          <a:cs typeface="Times New Roman"/>
                        </a:rPr>
                        <a:t>-10</a:t>
                      </a:r>
                      <a:r>
                        <a:rPr lang="pl-PL" sz="1000" baseline="0" dirty="0">
                          <a:latin typeface="+mj-lt"/>
                          <a:ea typeface="Times New Roman"/>
                          <a:cs typeface="Times New Roman"/>
                        </a:rPr>
                        <a:t> 423,02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96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8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 dirty="0"/>
                        <a:t>Podatek od czynności cywilnoprawnych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761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922,58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1 038 547,81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Times New Roman"/>
                          <a:cs typeface="Times New Roman"/>
                        </a:rPr>
                        <a:t>-276</a:t>
                      </a:r>
                      <a:r>
                        <a:rPr lang="pl-PL" sz="1000" baseline="0" dirty="0">
                          <a:latin typeface="+mj-lt"/>
                          <a:ea typeface="Times New Roman"/>
                          <a:cs typeface="Times New Roman"/>
                        </a:rPr>
                        <a:t> 625,23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01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9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/>
                        <a:t>Wpływy z opłaty skarbowej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66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913,10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77 970,24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Times New Roman"/>
                          <a:cs typeface="Times New Roman"/>
                        </a:rPr>
                        <a:t>-11</a:t>
                      </a:r>
                      <a:r>
                        <a:rPr lang="pl-PL" sz="1000" baseline="0" dirty="0">
                          <a:latin typeface="+mj-lt"/>
                          <a:ea typeface="Times New Roman"/>
                          <a:cs typeface="Times New Roman"/>
                        </a:rPr>
                        <a:t> 057,14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01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10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/>
                        <a:t>Wpływy z opłaty eksploatacyjnej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669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397,53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577 384,80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92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012,73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01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/>
                        <a:t>11</a:t>
                      </a:r>
                      <a:endParaRPr lang="pl-PL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 b="1" dirty="0"/>
                        <a:t>Ogółem dochody podatkowe</a:t>
                      </a:r>
                      <a:endParaRPr lang="pl-PL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32</a:t>
                      </a:r>
                      <a:r>
                        <a:rPr lang="pl-PL" sz="1000" b="1" baseline="0" dirty="0">
                          <a:latin typeface="+mj-lt"/>
                        </a:rPr>
                        <a:t> 166 289,41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</a:rPr>
                        <a:t>31 004 331,42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pl-PL" sz="1000" b="1" baseline="0" dirty="0">
                          <a:latin typeface="+mj-lt"/>
                          <a:ea typeface="Times New Roman"/>
                          <a:cs typeface="Times New Roman"/>
                        </a:rPr>
                        <a:t> 161 957,99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606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12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/>
                        <a:t>Skutki obniżenia górnych stawek podatków przez Radę Miejską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3 110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888,29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3 433 988,53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-323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100,24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606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13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 dirty="0"/>
                        <a:t>Skutki udzielonych ulg i zwolnień uchwałą Rady Miejskiej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276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947,61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135 217,61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141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730,00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444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14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 dirty="0"/>
                        <a:t>Skutki decyzji wydanych przez organ podatkowy:      umorzenie zaległości podatkowych            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65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253,05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62 429,35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823,70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444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15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 dirty="0"/>
                        <a:t>Skutki decyzji wydanych przez organ podatkowy: rozłożenie na raty, odroczenie terminu płatności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780,00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61 958,69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000" dirty="0"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-58</a:t>
                      </a:r>
                      <a:r>
                        <a:rPr lang="pl-PL" sz="1000" baseline="0" dirty="0">
                          <a:latin typeface="+mj-lt"/>
                          <a:ea typeface="+mn-ea"/>
                          <a:cs typeface="+mn-cs"/>
                        </a:rPr>
                        <a:t> 178,69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10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/>
                        <a:t>16</a:t>
                      </a:r>
                      <a:endParaRPr lang="pl-PL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 b="1" dirty="0"/>
                        <a:t>Razem należne dochody podatkowe</a:t>
                      </a:r>
                      <a:endParaRPr lang="pl-PL" sz="1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  <a:ea typeface="+mn-ea"/>
                          <a:cs typeface="+mn-cs"/>
                        </a:rPr>
                        <a:t>35</a:t>
                      </a:r>
                      <a:r>
                        <a:rPr lang="pl-PL" sz="1000" b="1" baseline="0" dirty="0">
                          <a:latin typeface="+mj-lt"/>
                          <a:ea typeface="+mn-ea"/>
                          <a:cs typeface="+mn-cs"/>
                        </a:rPr>
                        <a:t> 619 378,36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  <a:ea typeface="+mn-ea"/>
                          <a:cs typeface="+mn-cs"/>
                        </a:rPr>
                        <a:t>34 635</a:t>
                      </a:r>
                      <a:r>
                        <a:rPr lang="pl-PL" sz="1000" b="1" baseline="0" dirty="0">
                          <a:latin typeface="+mj-lt"/>
                          <a:ea typeface="+mn-ea"/>
                          <a:cs typeface="+mn-cs"/>
                        </a:rPr>
                        <a:t> 966,91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+mj-lt"/>
                          <a:ea typeface="+mn-ea"/>
                          <a:cs typeface="+mn-cs"/>
                        </a:rPr>
                        <a:t>983</a:t>
                      </a:r>
                      <a:r>
                        <a:rPr lang="pl-PL" sz="1000" b="1" baseline="0" dirty="0">
                          <a:latin typeface="+mj-lt"/>
                          <a:ea typeface="+mn-ea"/>
                          <a:cs typeface="+mn-cs"/>
                        </a:rPr>
                        <a:t> 411,45</a:t>
                      </a:r>
                      <a:endParaRPr lang="pl-PL" sz="1000" b="1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5929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dirty="0"/>
                        <a:t>17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dirty="0"/>
                        <a:t>Należne dochody podatkowe przypadające na mieszkańca (liczba mieszkańców na 31.12.2020</a:t>
                      </a:r>
                      <a:r>
                        <a:rPr lang="pl-PL" sz="1000" baseline="0" dirty="0"/>
                        <a:t> </a:t>
                      </a:r>
                      <a:r>
                        <a:rPr lang="pl-PL" sz="1000" dirty="0"/>
                        <a:t>r. wyniosła 18.904)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1 884,22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1 814,64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69,59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3606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/>
                        <a:t>18</a:t>
                      </a:r>
                      <a:endParaRPr lang="pl-PL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 dirty="0"/>
                        <a:t>Uzyskane dochody podatkowe przypadające na mieszkańca </a:t>
                      </a:r>
                      <a:endParaRPr lang="pl-PL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1 701,56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</a:rPr>
                        <a:t>1</a:t>
                      </a:r>
                      <a:r>
                        <a:rPr lang="pl-PL" sz="1000" baseline="0" dirty="0">
                          <a:latin typeface="+mj-lt"/>
                        </a:rPr>
                        <a:t> 565,32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000" dirty="0">
                          <a:latin typeface="+mj-lt"/>
                          <a:ea typeface="+mn-ea"/>
                          <a:cs typeface="+mn-cs"/>
                        </a:rPr>
                        <a:t>136,24</a:t>
                      </a:r>
                      <a:endParaRPr lang="pl-PL" sz="10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-99392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3788470236"/>
              </p:ext>
            </p:extLst>
          </p:nvPr>
        </p:nvGraphicFramePr>
        <p:xfrm>
          <a:off x="0" y="404664"/>
          <a:ext cx="914400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30" name="Picture 6" descr="C:\Documents and Settings\Tomasz\Ustawienia lokalne\Temporary Internet Files\Content.IE5\QC9XEFH6\MP900425245[1].jpg"/>
          <p:cNvPicPr>
            <a:picLocks noChangeAspect="1" noChangeArrowheads="1"/>
          </p:cNvPicPr>
          <p:nvPr/>
        </p:nvPicPr>
        <p:blipFill>
          <a:blip r:embed="rId3" cstate="print">
            <a:lum brigh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395536" y="404664"/>
            <a:ext cx="83529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marL="457200" indent="-457200" algn="just">
              <a:buAutoNum type="arabicPeriod"/>
            </a:pPr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  <a:p>
            <a:pPr algn="ctr"/>
            <a:endParaRPr lang="pl-PL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1943068926"/>
              </p:ext>
            </p:extLst>
          </p:nvPr>
        </p:nvGraphicFramePr>
        <p:xfrm>
          <a:off x="0" y="260648"/>
          <a:ext cx="914400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muga">
  <a:themeElements>
    <a:clrScheme name="Smug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muga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mug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7574</TotalTime>
  <Words>2420</Words>
  <Application>Microsoft Office PowerPoint</Application>
  <PresentationFormat>Pokaz na ekranie (4:3)</PresentationFormat>
  <Paragraphs>863</Paragraphs>
  <Slides>30</Slides>
  <Notes>30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8" baseType="lpstr">
      <vt:lpstr>Arial</vt:lpstr>
      <vt:lpstr>Arial CE</vt:lpstr>
      <vt:lpstr>Calibri</vt:lpstr>
      <vt:lpstr>Century Gothic</vt:lpstr>
      <vt:lpstr>Times New Roman</vt:lpstr>
      <vt:lpstr>Wingdings</vt:lpstr>
      <vt:lpstr>Wingdings 3</vt:lpstr>
      <vt:lpstr>Smuga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Tomasz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Zeman</dc:creator>
  <cp:lastModifiedBy>Starszy-Informatyk</cp:lastModifiedBy>
  <cp:revision>467</cp:revision>
  <cp:lastPrinted>2021-05-14T11:13:57Z</cp:lastPrinted>
  <dcterms:created xsi:type="dcterms:W3CDTF">2011-12-03T12:17:42Z</dcterms:created>
  <dcterms:modified xsi:type="dcterms:W3CDTF">2021-06-17T11:22:02Z</dcterms:modified>
</cp:coreProperties>
</file>